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452" r:id="rId2"/>
    <p:sldId id="308" r:id="rId3"/>
    <p:sldId id="310" r:id="rId4"/>
    <p:sldId id="311" r:id="rId5"/>
    <p:sldId id="287" r:id="rId6"/>
    <p:sldId id="258" r:id="rId7"/>
    <p:sldId id="261" r:id="rId8"/>
    <p:sldId id="312" r:id="rId9"/>
    <p:sldId id="313" r:id="rId10"/>
    <p:sldId id="265" r:id="rId11"/>
    <p:sldId id="268" r:id="rId12"/>
    <p:sldId id="303" r:id="rId13"/>
    <p:sldId id="301" r:id="rId14"/>
    <p:sldId id="302" r:id="rId15"/>
    <p:sldId id="276" r:id="rId16"/>
    <p:sldId id="304" r:id="rId17"/>
    <p:sldId id="277" r:id="rId18"/>
    <p:sldId id="281" r:id="rId19"/>
    <p:sldId id="300" r:id="rId20"/>
    <p:sldId id="280" r:id="rId21"/>
    <p:sldId id="283" r:id="rId22"/>
    <p:sldId id="314" r:id="rId23"/>
    <p:sldId id="285" r:id="rId24"/>
    <p:sldId id="284" r:id="rId25"/>
    <p:sldId id="286" r:id="rId26"/>
    <p:sldId id="305" r:id="rId27"/>
    <p:sldId id="450" r:id="rId28"/>
    <p:sldId id="295" r:id="rId29"/>
    <p:sldId id="297" r:id="rId30"/>
    <p:sldId id="449" r:id="rId31"/>
    <p:sldId id="298" r:id="rId32"/>
    <p:sldId id="307" r:id="rId33"/>
    <p:sldId id="451" r:id="rId34"/>
    <p:sldId id="26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12" autoAdjust="0"/>
    <p:restoredTop sz="94660"/>
  </p:normalViewPr>
  <p:slideViewPr>
    <p:cSldViewPr snapToGrid="0">
      <p:cViewPr varScale="1">
        <p:scale>
          <a:sx n="91" d="100"/>
          <a:sy n="91" d="100"/>
        </p:scale>
        <p:origin x="33"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jpe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06CD3-5569-4DBA-B38C-4E6A7A713A99}" type="datetimeFigureOut">
              <a:rPr lang="zh-CN" altLang="en-US" smtClean="0"/>
              <a:t>2023/3/29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10744-FF89-493B-AF59-79E548C29987}" type="slidenum">
              <a:rPr lang="zh-CN" altLang="en-US" smtClean="0"/>
              <a:t>‹#›</a:t>
            </a:fld>
            <a:endParaRPr lang="zh-CN" altLang="en-US"/>
          </a:p>
        </p:txBody>
      </p:sp>
    </p:spTree>
    <p:extLst>
      <p:ext uri="{BB962C8B-B14F-4D97-AF65-F5344CB8AC3E}">
        <p14:creationId xmlns:p14="http://schemas.microsoft.com/office/powerpoint/2010/main" val="355769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56E3D339-8774-0A9C-B855-0A59A4F6B5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228A19AC-3028-BFD4-7439-1F3EDA0972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latin typeface="Times New Roman" panose="02020603050405020304" pitchFamily="18" charset="0"/>
                <a:ea typeface="黑体" panose="02010609060101010101" pitchFamily="49" charset="-122"/>
                <a:cs typeface="Times New Roman" panose="02020603050405020304" pitchFamily="18" charset="0"/>
              </a:rPr>
              <a:t>类似于讨论两个带电体之间静电相互作用力时引入电荷元那样，对两个闭合回路电流之间的磁相互作用力，引入</a:t>
            </a:r>
            <a:r>
              <a:rPr lang="zh-CN" altLang="en-US"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电流元概念</a:t>
            </a:r>
            <a:r>
              <a:rPr lang="zh-CN" altLang="en-US">
                <a:latin typeface="Times New Roman" panose="02020603050405020304" pitchFamily="18" charset="0"/>
                <a:ea typeface="黑体" panose="02010609060101010101" pitchFamily="49" charset="-122"/>
                <a:cs typeface="Times New Roman" panose="02020603050405020304" pitchFamily="18" charset="0"/>
              </a:rPr>
              <a:t>，把闭合回路电流设想为由许多极小的电流元组成，</a:t>
            </a:r>
            <a:r>
              <a:rPr lang="zh-CN" altLang="en-US"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通过求任意一对电流元之间相互作用的基本规律，整个闭合回路受的力便可通过矢量叠加计算出来</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eaLnBrk="1" hangingPunct="1"/>
            <a:endParaRPr lang="zh-CN" altLang="en-US">
              <a:ea typeface="黑体" panose="02010609060101010101" pitchFamily="49" charset="-122"/>
              <a:cs typeface="Times New Roman" panose="02020603050405020304" pitchFamily="18" charset="0"/>
            </a:endParaRPr>
          </a:p>
        </p:txBody>
      </p:sp>
      <p:sp>
        <p:nvSpPr>
          <p:cNvPr id="41988" name="Slide Number Placeholder 3">
            <a:extLst>
              <a:ext uri="{FF2B5EF4-FFF2-40B4-BE49-F238E27FC236}">
                <a16:creationId xmlns:a16="http://schemas.microsoft.com/office/drawing/2014/main" id="{410E165B-7689-7EAE-3D20-E6B6DB37FC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3924A409-578D-44A5-8253-31CCC4AB5443}" type="slidenum">
              <a:rPr lang="zh-CN" altLang="en-US" sz="1200"/>
              <a:pPr/>
              <a:t>13</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0B381AFF-7955-7CC4-3837-3808999773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BCA96EC0-6CDF-D4C9-DFAE-9485B58E91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solidFill>
                  <a:srgbClr val="000000"/>
                </a:solidFill>
                <a:latin typeface="黑体" panose="02010609060101010101" pitchFamily="49" charset="-122"/>
                <a:ea typeface="黑体" panose="02010609060101010101" pitchFamily="49" charset="-122"/>
              </a:rPr>
              <a:t>安培首先设计制作了如右图示的</a:t>
            </a:r>
            <a:r>
              <a:rPr lang="zh-CN" altLang="en-US" b="1">
                <a:solidFill>
                  <a:srgbClr val="FF0000"/>
                </a:solidFill>
                <a:latin typeface="黑体" panose="02010609060101010101" pitchFamily="49" charset="-122"/>
                <a:ea typeface="黑体" panose="02010609060101010101" pitchFamily="49" charset="-122"/>
              </a:rPr>
              <a:t>无定向秤装置</a:t>
            </a:r>
            <a:r>
              <a:rPr lang="zh-CN" altLang="en-US">
                <a:solidFill>
                  <a:srgbClr val="000000"/>
                </a:solidFill>
                <a:latin typeface="黑体" panose="02010609060101010101" pitchFamily="49" charset="-122"/>
                <a:ea typeface="黑体" panose="02010609060101010101" pitchFamily="49" charset="-122"/>
              </a:rPr>
              <a:t>。他用一根硬导线弯成两个共面的大小相等的矩形线框，线框的两个端点</a:t>
            </a:r>
            <a:r>
              <a:rPr lang="en-US" altLang="zh-CN">
                <a:solidFill>
                  <a:srgbClr val="000000"/>
                </a:solidFill>
                <a:latin typeface="黑体" panose="02010609060101010101" pitchFamily="49" charset="-122"/>
                <a:ea typeface="黑体" panose="02010609060101010101" pitchFamily="49" charset="-122"/>
              </a:rPr>
              <a:t>A、B</a:t>
            </a:r>
            <a:r>
              <a:rPr lang="zh-CN" altLang="en-US">
                <a:solidFill>
                  <a:srgbClr val="000000"/>
                </a:solidFill>
                <a:latin typeface="黑体" panose="02010609060101010101" pitchFamily="49" charset="-122"/>
                <a:ea typeface="黑体" panose="02010609060101010101" pitchFamily="49" charset="-122"/>
              </a:rPr>
              <a:t>通过水银槽和固定支架相连。接通电源时，两个线框中的电流方向正好相反。整个线框可以以水银槽为支点自由转动。在均匀磁场(如地磁场)中它所受到的合力和合力矩为零，处于随遇平衡；但在非均匀磁场中它会发生运动。 </a:t>
            </a:r>
          </a:p>
          <a:p>
            <a:pPr eaLnBrk="1" hangingPunct="1"/>
            <a:endParaRPr lang="zh-CN" altLang="en-US"/>
          </a:p>
        </p:txBody>
      </p:sp>
      <p:sp>
        <p:nvSpPr>
          <p:cNvPr id="46084" name="Slide Number Placeholder 3">
            <a:extLst>
              <a:ext uri="{FF2B5EF4-FFF2-40B4-BE49-F238E27FC236}">
                <a16:creationId xmlns:a16="http://schemas.microsoft.com/office/drawing/2014/main" id="{5C180169-71E7-6851-70FF-924BB380DD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399F101F-B902-4668-9AD5-D76CD6B504B0}" type="slidenum">
              <a:rPr lang="zh-CN" altLang="en-US" sz="1200"/>
              <a:pPr/>
              <a:t>16</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FDB89D5-37E4-6B6C-BC61-4F316B4AC7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111975E9-36CD-FE8D-7156-ED1BFC37AF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实验发现，只有当</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间距与</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II、III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间距之比为1:</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时，线圈</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才不受力，即此时</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的作用力与</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a:t>
            </a:r>
            <a:r>
              <a:rPr lang="en-US" altLang="zh-C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a:t>
            </a:r>
            <a:r>
              <a:rPr lang="zh-CN" altLang="en-US">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的作用力大小相等，方向相反。</a:t>
            </a:r>
            <a:endParaRPr lang="zh-CN" altLang="en-US">
              <a:ea typeface="黑体" panose="02010609060101010101" pitchFamily="49" charset="-122"/>
              <a:cs typeface="Times New Roman" panose="02020603050405020304" pitchFamily="18" charset="0"/>
            </a:endParaRPr>
          </a:p>
          <a:p>
            <a:pPr eaLnBrk="1" hangingPunct="1"/>
            <a:endParaRPr lang="zh-CN" altLang="en-US">
              <a:ea typeface="黑体" panose="02010609060101010101" pitchFamily="49" charset="-122"/>
              <a:cs typeface="Times New Roman" panose="02020603050405020304" pitchFamily="18" charset="0"/>
            </a:endParaRPr>
          </a:p>
        </p:txBody>
      </p:sp>
      <p:sp>
        <p:nvSpPr>
          <p:cNvPr id="51204" name="Slide Number Placeholder 3">
            <a:extLst>
              <a:ext uri="{FF2B5EF4-FFF2-40B4-BE49-F238E27FC236}">
                <a16:creationId xmlns:a16="http://schemas.microsoft.com/office/drawing/2014/main" id="{F022B9D8-4C6F-F4FF-D6A3-3C88E032EC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5FCF34B5-4316-40BE-9FA5-CAD10D542AD7}" type="slidenum">
              <a:rPr lang="zh-CN" altLang="en-US" sz="1200"/>
              <a:pPr/>
              <a:t>20</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C5A9C178-235D-ED93-29C4-0224DBF08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F548E443-168B-C245-61F5-A52B7F86AF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solidFill>
                  <a:srgbClr val="000000"/>
                </a:solidFill>
                <a:latin typeface="宋体" panose="02010600030101010101" pitchFamily="2" charset="-122"/>
              </a:rPr>
              <a:t>非恒定情况下存在孤立的电流元，例如单个运动的电荷就是孤立的电流元。可以看出他们之间的相互作用不满足牛顿第三定律。这是由于运动电荷既激发变化的电场，又激发磁场，而电磁场本身也是物质，也具有一定的动量。因此在非恒定情况下电磁场的动量将随时间发生变化，因此仅考虑孤立电流元之间的磁相互作用时并不满足牛顿第三定律。</a:t>
            </a:r>
            <a:endParaRPr lang="en-US" altLang="zh-CN">
              <a:solidFill>
                <a:srgbClr val="000000"/>
              </a:solidFill>
              <a:latin typeface="宋体" panose="02010600030101010101" pitchFamily="2" charset="-122"/>
            </a:endParaRPr>
          </a:p>
          <a:p>
            <a:pPr eaLnBrk="1" hangingPunct="1"/>
            <a:endParaRPr lang="en-US" altLang="zh-CN">
              <a:solidFill>
                <a:srgbClr val="000000"/>
              </a:solidFill>
              <a:latin typeface="宋体" panose="02010600030101010101" pitchFamily="2" charset="-122"/>
            </a:endParaRPr>
          </a:p>
          <a:p>
            <a:pPr eaLnBrk="1" hangingPunct="1"/>
            <a:r>
              <a:rPr lang="zh-CN" altLang="en-US"/>
              <a:t>恒定电流只存在于闭合回路中，</a:t>
            </a:r>
            <a:r>
              <a:rPr lang="zh-CN" altLang="en-US">
                <a:solidFill>
                  <a:srgbClr val="000000"/>
                </a:solidFill>
                <a:latin typeface="宋体" panose="02010600030101010101" pitchFamily="2" charset="-122"/>
              </a:rPr>
              <a:t>对于两个闭合线圈来说牛顿第三定律成立。即</a:t>
            </a:r>
            <a:r>
              <a:rPr lang="zh-CN" altLang="en-US" b="1">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闭合回路的相互作用满足牛三定律</a:t>
            </a:r>
            <a:r>
              <a:rPr lang="en-US" altLang="zh-CN" b="1">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恒定情况下电磁场的动量是不变的。</a:t>
            </a:r>
          </a:p>
          <a:p>
            <a:pPr eaLnBrk="1" hangingPunct="1"/>
            <a:endParaRPr lang="zh-CN" altLang="en-US">
              <a:solidFill>
                <a:srgbClr val="000000"/>
              </a:solidFill>
              <a:latin typeface="宋体" panose="02010600030101010101" pitchFamily="2" charset="-122"/>
            </a:endParaRPr>
          </a:p>
          <a:p>
            <a:pPr eaLnBrk="1" hangingPunct="1"/>
            <a:endParaRPr lang="zh-CN" altLang="en-US"/>
          </a:p>
        </p:txBody>
      </p:sp>
      <p:sp>
        <p:nvSpPr>
          <p:cNvPr id="56324" name="Slide Number Placeholder 3">
            <a:extLst>
              <a:ext uri="{FF2B5EF4-FFF2-40B4-BE49-F238E27FC236}">
                <a16:creationId xmlns:a16="http://schemas.microsoft.com/office/drawing/2014/main" id="{354394AF-7223-C307-5BEE-32A75CC1D8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86BEDB9D-6388-45D8-B3BC-3CF772D37114}" type="slidenum">
              <a:rPr lang="zh-CN" altLang="en-US" sz="1200"/>
              <a:pPr/>
              <a:t>25</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F3AD7EA1-2FD9-D122-566E-0DB3A3768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865B8214-1498-72D5-813F-0142A646D2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latin typeface="Times New Roman" panose="02020603050405020304" pitchFamily="18" charset="0"/>
                <a:ea typeface="黑体" panose="02010609060101010101" pitchFamily="49" charset="-122"/>
              </a:rPr>
              <a:t>Biot</a:t>
            </a:r>
            <a:r>
              <a:rPr lang="zh-CN" altLang="en-US" b="1">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Savart</a:t>
            </a:r>
            <a:r>
              <a:rPr lang="zh-CN" altLang="en-US" b="1">
                <a:latin typeface="Times New Roman" panose="02020603050405020304" pitchFamily="18" charset="0"/>
                <a:ea typeface="黑体" panose="02010609060101010101" pitchFamily="49" charset="-122"/>
              </a:rPr>
              <a:t>通过设计实验研究电流对磁极的作用力，力与到导线距离有关，越远力越小，是横向力。与均匀带电导线做类比，电场为</a:t>
            </a:r>
            <a:r>
              <a:rPr lang="en-US" altLang="zh-CN" b="1">
                <a:latin typeface="Times New Roman" panose="02020603050405020304" pitchFamily="18" charset="0"/>
                <a:ea typeface="黑体" panose="02010609060101010101" pitchFamily="49" charset="-122"/>
              </a:rPr>
              <a:t>r</a:t>
            </a:r>
            <a:r>
              <a:rPr lang="zh-CN" altLang="en-US" b="1">
                <a:latin typeface="Times New Roman" panose="02020603050405020304" pitchFamily="18" charset="0"/>
                <a:ea typeface="黑体" panose="02010609060101010101" pitchFamily="49" charset="-122"/>
              </a:rPr>
              <a:t>的倒数，这与平方反比律有关，单个电荷的电场是平方反比的关系，积分以后就得到了</a:t>
            </a:r>
            <a:r>
              <a:rPr lang="en-US" altLang="zh-CN" b="1">
                <a:latin typeface="Times New Roman" panose="02020603050405020304" pitchFamily="18" charset="0"/>
                <a:ea typeface="黑体" panose="02010609060101010101" pitchFamily="49" charset="-122"/>
              </a:rPr>
              <a:t>r</a:t>
            </a:r>
            <a:r>
              <a:rPr lang="zh-CN" altLang="en-US" b="1">
                <a:latin typeface="Times New Roman" panose="02020603050405020304" pitchFamily="18" charset="0"/>
                <a:ea typeface="黑体" panose="02010609060101010101" pitchFamily="49" charset="-122"/>
              </a:rPr>
              <a:t>的倒数的关系；如果磁单极子存在，则磁场规律于电场完全相同</a:t>
            </a:r>
            <a:endParaRPr lang="en-US" altLang="zh-CN" b="1">
              <a:latin typeface="Times New Roman" panose="02020603050405020304" pitchFamily="18" charset="0"/>
              <a:ea typeface="黑体" panose="02010609060101010101" pitchFamily="49" charset="-122"/>
            </a:endParaRPr>
          </a:p>
          <a:p>
            <a:r>
              <a:rPr lang="zh-CN" altLang="en-US" b="1">
                <a:latin typeface="Times New Roman" panose="02020603050405020304" pitchFamily="18" charset="0"/>
                <a:ea typeface="黑体" panose="02010609060101010101" pitchFamily="49" charset="-122"/>
              </a:rPr>
              <a:t>在数学家</a:t>
            </a:r>
            <a:r>
              <a:rPr lang="en-US" altLang="zh-CN" b="1">
                <a:latin typeface="Times New Roman" panose="02020603050405020304" pitchFamily="18" charset="0"/>
                <a:ea typeface="黑体" panose="02010609060101010101" pitchFamily="49" charset="-122"/>
              </a:rPr>
              <a:t>Laplace</a:t>
            </a:r>
            <a:r>
              <a:rPr lang="zh-CN" altLang="en-US" b="1">
                <a:latin typeface="Times New Roman" panose="02020603050405020304" pitchFamily="18" charset="0"/>
                <a:ea typeface="黑体" panose="02010609060101010101" pitchFamily="49" charset="-122"/>
              </a:rPr>
              <a:t>的帮助下，得出</a:t>
            </a:r>
            <a:r>
              <a:rPr lang="en-US" altLang="zh-CN" b="1">
                <a:latin typeface="Times New Roman" panose="02020603050405020304" pitchFamily="18" charset="0"/>
                <a:ea typeface="黑体" panose="02010609060101010101" pitchFamily="49" charset="-122"/>
              </a:rPr>
              <a:t>B-S</a:t>
            </a:r>
            <a:r>
              <a:rPr lang="zh-CN" altLang="en-US" b="1">
                <a:latin typeface="Times New Roman" panose="02020603050405020304" pitchFamily="18" charset="0"/>
                <a:ea typeface="黑体" panose="02010609060101010101" pitchFamily="49" charset="-122"/>
              </a:rPr>
              <a:t>定律（早于安培）</a:t>
            </a:r>
            <a:endParaRPr lang="zh-CN" altLang="en-US"/>
          </a:p>
          <a:p>
            <a:endParaRPr lang="zh-CN" altLang="en-US" b="1">
              <a:latin typeface="Times New Roman" panose="02020603050405020304" pitchFamily="18" charset="0"/>
              <a:ea typeface="黑体" panose="02010609060101010101" pitchFamily="49" charset="-122"/>
            </a:endParaRPr>
          </a:p>
          <a:p>
            <a:endParaRPr lang="zh-CN" altLang="en-US"/>
          </a:p>
        </p:txBody>
      </p:sp>
      <p:sp>
        <p:nvSpPr>
          <p:cNvPr id="19460" name="Slide Number Placeholder 3">
            <a:extLst>
              <a:ext uri="{FF2B5EF4-FFF2-40B4-BE49-F238E27FC236}">
                <a16:creationId xmlns:a16="http://schemas.microsoft.com/office/drawing/2014/main" id="{90CDE043-A7BE-F139-4E71-49931A0377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2B32485B-0719-471E-9D3B-2E9DE49971C5}" type="slidenum">
              <a:rPr lang="zh-CN" altLang="en-US" sz="1200"/>
              <a:pPr/>
              <a:t>28</a:t>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CA7DDA06-DB04-947D-FDBB-8C5F332481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B90A4FD7-61FD-89E9-5F0E-EE5004614D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左下图链接了一个动画。</a:t>
            </a:r>
          </a:p>
        </p:txBody>
      </p:sp>
      <p:sp>
        <p:nvSpPr>
          <p:cNvPr id="25604" name="Slide Number Placeholder 3">
            <a:extLst>
              <a:ext uri="{FF2B5EF4-FFF2-40B4-BE49-F238E27FC236}">
                <a16:creationId xmlns:a16="http://schemas.microsoft.com/office/drawing/2014/main" id="{123E2BB6-6121-0FA2-0F35-A29D4EB9A3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CE92B884-D0D2-4EE7-AB98-BCEB9E29041A}" type="slidenum">
              <a:rPr lang="zh-CN" altLang="en-US" sz="1200"/>
              <a:pPr/>
              <a:t>31</a:t>
            </a:fld>
            <a:endParaRPr lang="zh-CN" altLang="en-US" sz="1200"/>
          </a:p>
        </p:txBody>
      </p:sp>
    </p:spTree>
    <p:extLst>
      <p:ext uri="{BB962C8B-B14F-4D97-AF65-F5344CB8AC3E}">
        <p14:creationId xmlns:p14="http://schemas.microsoft.com/office/powerpoint/2010/main" val="97475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5601497-20B2-4599-A461-02D525D1C65F}" type="datetime1">
              <a:rPr lang="zh-CN" altLang="en-US" smtClean="0"/>
              <a:t>2023/3/29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166430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F7FBE-3868-48D2-A4F6-FAA7504059F1}" type="datetime1">
              <a:rPr lang="zh-CN" altLang="en-US" smtClean="0"/>
              <a:t>2023/3/29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7184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77327-98C8-47F1-9AFB-09411B45F55D}" type="datetime1">
              <a:rPr lang="zh-CN" altLang="en-US" smtClean="0"/>
              <a:t>2023/3/29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495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1538" y="192088"/>
            <a:ext cx="8162925" cy="1431925"/>
          </a:xfrm>
        </p:spPr>
        <p:txBody>
          <a:bodyPr/>
          <a:lstStyle/>
          <a:p>
            <a:r>
              <a:rPr lang="zh-CN" altLang="en-US"/>
              <a:t>单击此处编辑母版标题样式</a:t>
            </a:r>
          </a:p>
        </p:txBody>
      </p:sp>
      <p:sp>
        <p:nvSpPr>
          <p:cNvPr id="3" name="文本占位符 2"/>
          <p:cNvSpPr>
            <a:spLocks noGrp="1"/>
          </p:cNvSpPr>
          <p:nvPr>
            <p:ph type="body" sz="half" idx="1"/>
          </p:nvPr>
        </p:nvSpPr>
        <p:spPr>
          <a:xfrm>
            <a:off x="912813" y="1905000"/>
            <a:ext cx="3978275" cy="4191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43488" y="1905000"/>
            <a:ext cx="3979862" cy="4191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47B65B8-F2C6-D56E-DF5D-CEE323C47B5A}"/>
              </a:ext>
            </a:extLst>
          </p:cNvPr>
          <p:cNvSpPr>
            <a:spLocks noGrp="1"/>
          </p:cNvSpPr>
          <p:nvPr>
            <p:ph type="dt" sz="half" idx="10"/>
          </p:nvPr>
        </p:nvSpPr>
        <p:spPr/>
        <p:txBody>
          <a:bodyPr/>
          <a:lstStyle>
            <a:lvl1pPr>
              <a:defRPr/>
            </a:lvl1pPr>
          </a:lstStyle>
          <a:p>
            <a:pPr>
              <a:defRPr/>
            </a:pPr>
            <a:fld id="{7AB6ADB0-03D6-43FE-AB7C-F2B62ADEEB36}" type="datetime1">
              <a:rPr lang="zh-CN" altLang="en-US" smtClean="0"/>
              <a:t>2023/3/29</a:t>
            </a:fld>
            <a:endParaRPr lang="en-US" altLang="zh-CN"/>
          </a:p>
        </p:txBody>
      </p:sp>
      <p:sp>
        <p:nvSpPr>
          <p:cNvPr id="6" name="页脚占位符 5">
            <a:extLst>
              <a:ext uri="{FF2B5EF4-FFF2-40B4-BE49-F238E27FC236}">
                <a16:creationId xmlns:a16="http://schemas.microsoft.com/office/drawing/2014/main" id="{49E2D1E2-AC7C-4BA8-4939-F3D55841F128}"/>
              </a:ext>
            </a:extLst>
          </p:cNvPr>
          <p:cNvSpPr>
            <a:spLocks noGrp="1"/>
          </p:cNvSpPr>
          <p:nvPr>
            <p:ph type="ftr" sz="quarter" idx="11"/>
          </p:nvPr>
        </p:nvSpPr>
        <p:spPr/>
        <p:txBody>
          <a:bodyPr/>
          <a:lstStyle>
            <a:lvl1pPr>
              <a:defRPr/>
            </a:lvl1pPr>
          </a:lstStyle>
          <a:p>
            <a:pPr>
              <a:defRPr/>
            </a:pPr>
            <a:endParaRPr lang="zh-CN" altLang="en-US">
              <a:solidFill>
                <a:schemeClr val="tx1"/>
              </a:solidFill>
              <a:ea typeface="+mn-ea"/>
            </a:endParaRPr>
          </a:p>
        </p:txBody>
      </p:sp>
      <p:sp>
        <p:nvSpPr>
          <p:cNvPr id="7" name="灯片编号占位符 6">
            <a:extLst>
              <a:ext uri="{FF2B5EF4-FFF2-40B4-BE49-F238E27FC236}">
                <a16:creationId xmlns:a16="http://schemas.microsoft.com/office/drawing/2014/main" id="{9CF09EF1-403C-4055-230C-A34E4A91798F}"/>
              </a:ext>
            </a:extLst>
          </p:cNvPr>
          <p:cNvSpPr>
            <a:spLocks noGrp="1"/>
          </p:cNvSpPr>
          <p:nvPr>
            <p:ph type="sldNum" sz="quarter" idx="12"/>
          </p:nvPr>
        </p:nvSpPr>
        <p:spPr/>
        <p:txBody>
          <a:bodyPr/>
          <a:lstStyle>
            <a:lvl1pPr>
              <a:defRPr/>
            </a:lvl1pPr>
          </a:lstStyle>
          <a:p>
            <a:fld id="{58258D96-079D-4C20-81AB-233530D9E2F7}" type="slidenum">
              <a:rPr lang="en-US" altLang="zh-CN"/>
              <a:pPr/>
              <a:t>‹#›</a:t>
            </a:fld>
            <a:endParaRPr lang="en-US" altLang="zh-CN"/>
          </a:p>
        </p:txBody>
      </p:sp>
    </p:spTree>
    <p:extLst>
      <p:ext uri="{BB962C8B-B14F-4D97-AF65-F5344CB8AC3E}">
        <p14:creationId xmlns:p14="http://schemas.microsoft.com/office/powerpoint/2010/main" val="409734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D71D29C-15EA-4AFF-BB50-565CEF5F762F}" type="datetime1">
              <a:rPr lang="zh-CN" altLang="en-US" smtClean="0"/>
              <a:t>2023/3/29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78656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30D7731-7808-4A31-B729-265084552F4E}" type="datetime1">
              <a:rPr lang="zh-CN" altLang="en-US" smtClean="0"/>
              <a:t>2023/3/29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713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06BE02E-8AE4-4EA4-9F9D-04B427535F9F}" type="datetime1">
              <a:rPr lang="zh-CN" altLang="en-US" smtClean="0"/>
              <a:t>2023/3/29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9740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4C8F55E-4DF4-4F81-9FC5-C0775581A492}" type="datetime1">
              <a:rPr lang="zh-CN" altLang="en-US" smtClean="0"/>
              <a:t>2023/3/29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635574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BC1A04D-8F4A-4E60-A897-7C90C71D675C}" type="datetime1">
              <a:rPr lang="zh-CN" altLang="en-US" smtClean="0"/>
              <a:t>2023/3/29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9883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4BFF67-27EE-40D0-8A80-707AFD8C7D18}" type="datetime1">
              <a:rPr lang="zh-CN" altLang="en-US" smtClean="0"/>
              <a:t>2023/3/29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24526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83D369-480F-4F60-B3B2-6171C8ADFEC0}" type="datetime1">
              <a:rPr lang="zh-CN" altLang="en-US" smtClean="0"/>
              <a:t>2023/3/29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7455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7755B1-C2C7-41BF-BF31-5A801326D30E}" type="datetime1">
              <a:rPr lang="zh-CN" altLang="en-US" smtClean="0"/>
              <a:t>2023/3/29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38489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CB0E4-74E5-4759-9BD7-817DFEACAF14}" type="datetime1">
              <a:rPr lang="zh-CN" altLang="en-US" smtClean="0"/>
              <a:t>2023/3/29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3809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2.bin"/><Relationship Id="rId3" Type="http://schemas.openxmlformats.org/officeDocument/2006/relationships/notesSlide" Target="../notesSlides/notesSlide1.xml"/><Relationship Id="rId7" Type="http://schemas.openxmlformats.org/officeDocument/2006/relationships/image" Target="../media/image22.wmf"/><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oleObject" Target="../embeddings/oleObject11.bin"/><Relationship Id="rId5" Type="http://schemas.openxmlformats.org/officeDocument/2006/relationships/image" Target="../media/image21.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23.wmf"/><Relationship Id="rId14" Type="http://schemas.openxmlformats.org/officeDocument/2006/relationships/image" Target="../media/image2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0.wmf"/><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notesSlide" Target="../notesSlides/notesSlide3.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16.bin"/><Relationship Id="rId4" Type="http://schemas.openxmlformats.org/officeDocument/2006/relationships/image" Target="../media/image36.wmf"/></Relationships>
</file>

<file path=ppt/slides/_rels/slide22.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7.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2.wmf"/><Relationship Id="rId5" Type="http://schemas.openxmlformats.org/officeDocument/2006/relationships/image" Target="../media/image41.wmf"/><Relationship Id="rId10" Type="http://schemas.openxmlformats.org/officeDocument/2006/relationships/image" Target="../media/image40.wmf"/><Relationship Id="rId4" Type="http://schemas.openxmlformats.org/officeDocument/2006/relationships/image" Target="../media/image38.wmf"/><Relationship Id="rId9"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47.wmf"/><Relationship Id="rId3" Type="http://schemas.openxmlformats.org/officeDocument/2006/relationships/image" Target="../media/image49.wmf"/><Relationship Id="rId7" Type="http://schemas.openxmlformats.org/officeDocument/2006/relationships/image" Target="../media/image44.wmf"/><Relationship Id="rId12"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1.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48.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45.wmf"/><Relationship Id="rId14"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53.wmf"/><Relationship Id="rId3" Type="http://schemas.openxmlformats.org/officeDocument/2006/relationships/notesSlide" Target="../notesSlides/notesSlide4.xml"/><Relationship Id="rId7" Type="http://schemas.openxmlformats.org/officeDocument/2006/relationships/image" Target="../media/image50.wmf"/><Relationship Id="rId12"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52.wmf"/><Relationship Id="rId5" Type="http://schemas.openxmlformats.org/officeDocument/2006/relationships/image" Target="../media/image55.wmf"/><Relationship Id="rId10" Type="http://schemas.openxmlformats.org/officeDocument/2006/relationships/oleObject" Target="../embeddings/oleObject28.bin"/><Relationship Id="rId4" Type="http://schemas.openxmlformats.org/officeDocument/2006/relationships/image" Target="../media/image54.png"/><Relationship Id="rId9" Type="http://schemas.openxmlformats.org/officeDocument/2006/relationships/image" Target="../media/image5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7.wmf"/><Relationship Id="rId5" Type="http://schemas.openxmlformats.org/officeDocument/2006/relationships/oleObject" Target="../embeddings/oleObject31.bin"/><Relationship Id="rId4" Type="http://schemas.openxmlformats.org/officeDocument/2006/relationships/image" Target="../media/image56.wmf"/></Relationships>
</file>

<file path=ppt/slides/_rels/slide27.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37.bin"/><Relationship Id="rId18" Type="http://schemas.openxmlformats.org/officeDocument/2006/relationships/image" Target="../media/image65.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62.wmf"/><Relationship Id="rId17" Type="http://schemas.openxmlformats.org/officeDocument/2006/relationships/oleObject" Target="../embeddings/oleObject39.bin"/><Relationship Id="rId2" Type="http://schemas.openxmlformats.org/officeDocument/2006/relationships/slideLayout" Target="../slideLayouts/slideLayout7.xml"/><Relationship Id="rId16" Type="http://schemas.openxmlformats.org/officeDocument/2006/relationships/image" Target="../media/image64.wmf"/><Relationship Id="rId1" Type="http://schemas.openxmlformats.org/officeDocument/2006/relationships/vmlDrawing" Target="../drawings/vmlDrawing10.vml"/><Relationship Id="rId6" Type="http://schemas.openxmlformats.org/officeDocument/2006/relationships/image" Target="../media/image59.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35.bin"/><Relationship Id="rId14" Type="http://schemas.openxmlformats.org/officeDocument/2006/relationships/image" Target="../media/image63.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5.xml"/><Relationship Id="rId7" Type="http://schemas.openxmlformats.org/officeDocument/2006/relationships/image" Target="../media/image69.pn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68.png"/><Relationship Id="rId5" Type="http://schemas.openxmlformats.org/officeDocument/2006/relationships/image" Target="../media/image66.wmf"/><Relationship Id="rId10" Type="http://schemas.openxmlformats.org/officeDocument/2006/relationships/image" Target="../media/image13.png"/><Relationship Id="rId4" Type="http://schemas.openxmlformats.org/officeDocument/2006/relationships/oleObject" Target="../embeddings/oleObject40.bin"/><Relationship Id="rId9" Type="http://schemas.openxmlformats.org/officeDocument/2006/relationships/image" Target="../media/image67.wmf"/></Relationships>
</file>

<file path=ppt/slides/_rels/slide29.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74.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oleObject" Target="../embeddings/oleObject46.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71.wmf"/><Relationship Id="rId11" Type="http://schemas.openxmlformats.org/officeDocument/2006/relationships/image" Target="../media/image73.wmf"/><Relationship Id="rId5" Type="http://schemas.openxmlformats.org/officeDocument/2006/relationships/oleObject" Target="../embeddings/oleObject43.bin"/><Relationship Id="rId15" Type="http://schemas.openxmlformats.org/officeDocument/2006/relationships/image" Target="../media/image75.wmf"/><Relationship Id="rId10" Type="http://schemas.openxmlformats.org/officeDocument/2006/relationships/oleObject" Target="../embeddings/oleObject45.bin"/><Relationship Id="rId4" Type="http://schemas.openxmlformats.org/officeDocument/2006/relationships/image" Target="../media/image70.wmf"/><Relationship Id="rId9" Type="http://schemas.openxmlformats.org/officeDocument/2006/relationships/image" Target="../media/image76.png"/><Relationship Id="rId14" Type="http://schemas.openxmlformats.org/officeDocument/2006/relationships/oleObject" Target="../embeddings/oleObject4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79.png"/><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78.wmf"/><Relationship Id="rId5" Type="http://schemas.openxmlformats.org/officeDocument/2006/relationships/oleObject" Target="../embeddings/oleObject49.bin"/><Relationship Id="rId4" Type="http://schemas.openxmlformats.org/officeDocument/2006/relationships/image" Target="../media/image77.wmf"/></Relationships>
</file>

<file path=ppt/slides/_rels/slide31.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oleObject" Target="../embeddings/oleObject53.bin"/><Relationship Id="rId3" Type="http://schemas.openxmlformats.org/officeDocument/2006/relationships/notesSlide" Target="../notesSlides/notesSlide6.xml"/><Relationship Id="rId7" Type="http://schemas.openxmlformats.org/officeDocument/2006/relationships/hyperlink" Target="MovChrgPosMag_640.mpeg" TargetMode="External"/><Relationship Id="rId12" Type="http://schemas.openxmlformats.org/officeDocument/2006/relationships/image" Target="../media/image82.wmf"/><Relationship Id="rId2" Type="http://schemas.openxmlformats.org/officeDocument/2006/relationships/slideLayout" Target="../slideLayouts/slideLayout2.xml"/><Relationship Id="rId16" Type="http://schemas.openxmlformats.org/officeDocument/2006/relationships/image" Target="../media/image84.wmf"/><Relationship Id="rId1" Type="http://schemas.openxmlformats.org/officeDocument/2006/relationships/vmlDrawing" Target="../drawings/vmlDrawing14.vml"/><Relationship Id="rId6" Type="http://schemas.openxmlformats.org/officeDocument/2006/relationships/image" Target="../media/image80.wmf"/><Relationship Id="rId11" Type="http://schemas.openxmlformats.org/officeDocument/2006/relationships/oleObject" Target="../embeddings/oleObject52.bin"/><Relationship Id="rId5" Type="http://schemas.openxmlformats.org/officeDocument/2006/relationships/oleObject" Target="../embeddings/oleObject50.bin"/><Relationship Id="rId15" Type="http://schemas.openxmlformats.org/officeDocument/2006/relationships/oleObject" Target="../embeddings/oleObject54.bin"/><Relationship Id="rId10" Type="http://schemas.openxmlformats.org/officeDocument/2006/relationships/image" Target="../media/image81.wmf"/><Relationship Id="rId4" Type="http://schemas.openxmlformats.org/officeDocument/2006/relationships/image" Target="../media/image79.png"/><Relationship Id="rId9" Type="http://schemas.openxmlformats.org/officeDocument/2006/relationships/oleObject" Target="../embeddings/oleObject51.bin"/><Relationship Id="rId14" Type="http://schemas.openxmlformats.org/officeDocument/2006/relationships/image" Target="../media/image83.wmf"/></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8.wmf"/><Relationship Id="rId5" Type="http://schemas.openxmlformats.org/officeDocument/2006/relationships/oleObject" Target="../embeddings/oleObject56.bin"/><Relationship Id="rId4" Type="http://schemas.openxmlformats.org/officeDocument/2006/relationships/image" Target="../media/image8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90.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0.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 Id="rId14" Type="http://schemas.openxmlformats.org/officeDocument/2006/relationships/image" Target="../media/image11.w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E06666A4-33CB-B147-7966-49E15722741B}"/>
              </a:ext>
            </a:extLst>
          </p:cNvPr>
          <p:cNvSpPr>
            <a:spLocks noGrp="1"/>
          </p:cNvSpPr>
          <p:nvPr>
            <p:ph type="subTitle" idx="1"/>
          </p:nvPr>
        </p:nvSpPr>
        <p:spPr>
          <a:xfrm>
            <a:off x="3372393" y="755379"/>
            <a:ext cx="2070464" cy="438739"/>
          </a:xfrm>
        </p:spPr>
        <p:txBody>
          <a:bodyPr>
            <a:noAutofit/>
          </a:bodyPr>
          <a:lstStyle/>
          <a:p>
            <a:r>
              <a:rPr lang="zh-CN" altLang="en-US" sz="3600" dirty="0">
                <a:latin typeface="黑体" panose="02010609060101010101" pitchFamily="49" charset="-122"/>
                <a:ea typeface="黑体" panose="02010609060101010101" pitchFamily="49" charset="-122"/>
              </a:rPr>
              <a:t>答疑安排</a:t>
            </a:r>
          </a:p>
        </p:txBody>
      </p:sp>
      <p:sp>
        <p:nvSpPr>
          <p:cNvPr id="5" name="副标题 2">
            <a:extLst>
              <a:ext uri="{FF2B5EF4-FFF2-40B4-BE49-F238E27FC236}">
                <a16:creationId xmlns:a16="http://schemas.microsoft.com/office/drawing/2014/main" id="{3F9437FC-3440-F109-C853-0553F883E609}"/>
              </a:ext>
            </a:extLst>
          </p:cNvPr>
          <p:cNvSpPr txBox="1">
            <a:spLocks/>
          </p:cNvSpPr>
          <p:nvPr/>
        </p:nvSpPr>
        <p:spPr>
          <a:xfrm>
            <a:off x="685797" y="1725341"/>
            <a:ext cx="7857311" cy="15839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800" dirty="0">
                <a:latin typeface="黑体" panose="02010609060101010101" pitchFamily="49" charset="-122"/>
                <a:ea typeface="黑体" panose="02010609060101010101" pitchFamily="49" charset="-122"/>
              </a:rPr>
              <a:t>时间：第</a:t>
            </a:r>
            <a:r>
              <a:rPr lang="en-US" altLang="zh-CN" sz="2800" dirty="0">
                <a:latin typeface="黑体" panose="02010609060101010101" pitchFamily="49" charset="-122"/>
                <a:ea typeface="黑体" panose="02010609060101010101" pitchFamily="49" charset="-122"/>
              </a:rPr>
              <a:t>7</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9</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11</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15</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16</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17</a:t>
            </a:r>
            <a:r>
              <a:rPr lang="zh-CN" altLang="en-US" sz="2800" dirty="0">
                <a:latin typeface="黑体" panose="02010609060101010101" pitchFamily="49" charset="-122"/>
                <a:ea typeface="黑体" panose="02010609060101010101" pitchFamily="49" charset="-122"/>
              </a:rPr>
              <a:t>周周三晚</a:t>
            </a:r>
            <a:r>
              <a:rPr lang="en-US" altLang="zh-CN" sz="2800" dirty="0">
                <a:latin typeface="黑体" panose="02010609060101010101" pitchFamily="49" charset="-122"/>
                <a:ea typeface="黑体" panose="02010609060101010101" pitchFamily="49" charset="-122"/>
              </a:rPr>
              <a:t>9-10</a:t>
            </a:r>
            <a:r>
              <a:rPr lang="zh-CN" altLang="en-US" sz="2800" dirty="0">
                <a:latin typeface="黑体" panose="02010609060101010101" pitchFamily="49" charset="-122"/>
                <a:ea typeface="黑体" panose="02010609060101010101" pitchFamily="49" charset="-122"/>
              </a:rPr>
              <a:t>节</a:t>
            </a:r>
            <a:endParaRPr lang="en-US" altLang="zh-CN" sz="2800" dirty="0">
              <a:latin typeface="黑体" panose="02010609060101010101" pitchFamily="49" charset="-122"/>
              <a:ea typeface="黑体" panose="02010609060101010101" pitchFamily="49" charset="-122"/>
            </a:endParaRPr>
          </a:p>
          <a:p>
            <a:pPr algn="l">
              <a:lnSpc>
                <a:spcPct val="150000"/>
              </a:lnSpc>
            </a:pPr>
            <a:r>
              <a:rPr lang="zh-CN" altLang="en-US" sz="2800" dirty="0">
                <a:latin typeface="黑体" panose="02010609060101010101" pitchFamily="49" charset="-122"/>
                <a:ea typeface="黑体" panose="02010609060101010101" pitchFamily="49" charset="-122"/>
              </a:rPr>
              <a:t>地点：天山堂一楼教师休息室</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endParaRPr lang="zh-CN" altLang="en-US" sz="2800" dirty="0">
              <a:latin typeface="黑体" panose="02010609060101010101" pitchFamily="49" charset="-122"/>
              <a:ea typeface="黑体" panose="02010609060101010101" pitchFamily="49" charset="-122"/>
            </a:endParaRPr>
          </a:p>
        </p:txBody>
      </p:sp>
      <p:sp>
        <p:nvSpPr>
          <p:cNvPr id="6" name="副标题 2">
            <a:extLst>
              <a:ext uri="{FF2B5EF4-FFF2-40B4-BE49-F238E27FC236}">
                <a16:creationId xmlns:a16="http://schemas.microsoft.com/office/drawing/2014/main" id="{A4D68C88-68A1-A8D6-BA62-2E5974B1FD5B}"/>
              </a:ext>
            </a:extLst>
          </p:cNvPr>
          <p:cNvSpPr txBox="1">
            <a:spLocks/>
          </p:cNvSpPr>
          <p:nvPr/>
        </p:nvSpPr>
        <p:spPr>
          <a:xfrm>
            <a:off x="3372393" y="3693478"/>
            <a:ext cx="2070464" cy="43873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dirty="0">
                <a:latin typeface="黑体" panose="02010609060101010101" pitchFamily="49" charset="-122"/>
                <a:ea typeface="黑体" panose="02010609060101010101" pitchFamily="49" charset="-122"/>
              </a:rPr>
              <a:t>期中考试</a:t>
            </a:r>
          </a:p>
        </p:txBody>
      </p:sp>
      <p:sp>
        <p:nvSpPr>
          <p:cNvPr id="7" name="副标题 2">
            <a:extLst>
              <a:ext uri="{FF2B5EF4-FFF2-40B4-BE49-F238E27FC236}">
                <a16:creationId xmlns:a16="http://schemas.microsoft.com/office/drawing/2014/main" id="{C671C442-9B24-6135-1469-1CD7217DE280}"/>
              </a:ext>
            </a:extLst>
          </p:cNvPr>
          <p:cNvSpPr txBox="1">
            <a:spLocks/>
          </p:cNvSpPr>
          <p:nvPr/>
        </p:nvSpPr>
        <p:spPr>
          <a:xfrm>
            <a:off x="685798" y="4371703"/>
            <a:ext cx="3624946" cy="15839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CN" altLang="en-US" sz="2800" dirty="0">
                <a:latin typeface="黑体" panose="02010609060101010101" pitchFamily="49" charset="-122"/>
                <a:ea typeface="黑体" panose="02010609060101010101" pitchFamily="49" charset="-122"/>
              </a:rPr>
              <a:t>时间：下周中班课</a:t>
            </a:r>
            <a:endParaRPr lang="en-US" altLang="zh-CN" sz="2800" dirty="0">
              <a:latin typeface="黑体" panose="02010609060101010101" pitchFamily="49" charset="-122"/>
              <a:ea typeface="黑体" panose="02010609060101010101" pitchFamily="49" charset="-122"/>
            </a:endParaRPr>
          </a:p>
          <a:p>
            <a:pPr algn="l">
              <a:lnSpc>
                <a:spcPct val="150000"/>
              </a:lnSpc>
            </a:pPr>
            <a:r>
              <a:rPr lang="zh-CN" altLang="en-US" sz="2800" dirty="0">
                <a:latin typeface="黑体" panose="02010609060101010101" pitchFamily="49" charset="-122"/>
                <a:ea typeface="黑体" panose="02010609060101010101" pitchFamily="49" charset="-122"/>
              </a:rPr>
              <a:t>内容：前三章</a:t>
            </a:r>
            <a:endParaRPr lang="en-US" altLang="zh-CN" sz="2800" dirty="0">
              <a:latin typeface="黑体" panose="02010609060101010101" pitchFamily="49" charset="-122"/>
              <a:ea typeface="黑体" panose="02010609060101010101" pitchFamily="49" charset="-122"/>
            </a:endParaRPr>
          </a:p>
          <a:p>
            <a:pPr algn="l"/>
            <a:endParaRPr lang="en-US" altLang="zh-CN" sz="2800" dirty="0">
              <a:latin typeface="黑体" panose="02010609060101010101" pitchFamily="49" charset="-122"/>
              <a:ea typeface="黑体" panose="02010609060101010101" pitchFamily="49" charset="-122"/>
            </a:endParaRPr>
          </a:p>
          <a:p>
            <a:pPr algn="l"/>
            <a:endParaRPr lang="zh-CN" altLang="en-US" sz="2800" dirty="0">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B08CFE12-8EC7-4957-AF2D-D2EC264BFE85}"/>
              </a:ext>
            </a:extLst>
          </p:cNvPr>
          <p:cNvSpPr>
            <a:spLocks noGrp="1"/>
          </p:cNvSpPr>
          <p:nvPr>
            <p:ph type="sldNum" sz="quarter" idx="12"/>
          </p:nvPr>
        </p:nvSpPr>
        <p:spPr/>
        <p:txBody>
          <a:bodyPr/>
          <a:lstStyle/>
          <a:p>
            <a:fld id="{565CE74E-AB26-4998-AD42-012C4C1AD076}" type="slidenum">
              <a:rPr lang="zh-CN" altLang="en-US" smtClean="0"/>
              <a:t>1</a:t>
            </a:fld>
            <a:endParaRPr lang="zh-CN" altLang="en-US"/>
          </a:p>
        </p:txBody>
      </p:sp>
    </p:spTree>
    <p:extLst>
      <p:ext uri="{BB962C8B-B14F-4D97-AF65-F5344CB8AC3E}">
        <p14:creationId xmlns:p14="http://schemas.microsoft.com/office/powerpoint/2010/main" val="2381725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641715-D541-4F3F-9F98-6941EDBB2A6A}"/>
              </a:ext>
            </a:extLst>
          </p:cNvPr>
          <p:cNvSpPr>
            <a:spLocks noGrp="1" noChangeArrowheads="1"/>
          </p:cNvSpPr>
          <p:nvPr>
            <p:ph type="title"/>
          </p:nvPr>
        </p:nvSpPr>
        <p:spPr>
          <a:xfrm>
            <a:off x="103163" y="4412727"/>
            <a:ext cx="2790691" cy="584200"/>
          </a:xfrm>
        </p:spPr>
        <p:txBody>
          <a:bodyPr>
            <a:normAutofit/>
          </a:bodyPr>
          <a:lstStyle/>
          <a:p>
            <a:pPr algn="just" eaLnBrk="1" hangingPunct="1">
              <a:defRPr/>
            </a:pPr>
            <a:r>
              <a:rPr lang="zh-CN" altLang="en-US" sz="2400" b="1" dirty="0">
                <a:latin typeface="黑体" panose="02010609060101010101" pitchFamily="49" charset="-122"/>
                <a:ea typeface="黑体" panose="02010609060101010101" pitchFamily="49" charset="-122"/>
              </a:rPr>
              <a:t>磁铁对电流的作用</a:t>
            </a:r>
          </a:p>
        </p:txBody>
      </p:sp>
      <p:sp>
        <p:nvSpPr>
          <p:cNvPr id="12293" name="Rectangle 5">
            <a:extLst>
              <a:ext uri="{FF2B5EF4-FFF2-40B4-BE49-F238E27FC236}">
                <a16:creationId xmlns:a16="http://schemas.microsoft.com/office/drawing/2014/main" id="{B41D75B3-FE5D-67F1-AB96-7310EAE55767}"/>
              </a:ext>
            </a:extLst>
          </p:cNvPr>
          <p:cNvSpPr>
            <a:spLocks noChangeArrowheads="1"/>
          </p:cNvSpPr>
          <p:nvPr/>
        </p:nvSpPr>
        <p:spPr bwMode="auto">
          <a:xfrm>
            <a:off x="2395545" y="352297"/>
            <a:ext cx="47610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3600" b="1" dirty="0">
                <a:latin typeface="Times New Roman" panose="02020603050405020304" pitchFamily="18" charset="0"/>
                <a:ea typeface="黑体" panose="02010609060101010101" pitchFamily="49" charset="-122"/>
              </a:rPr>
              <a:t>Ampere</a:t>
            </a:r>
            <a:r>
              <a:rPr lang="zh-CN" altLang="en-US" sz="3600" b="1" dirty="0">
                <a:latin typeface="Times New Roman" panose="02020603050405020304" pitchFamily="18" charset="0"/>
                <a:ea typeface="黑体" panose="02010609060101010101" pitchFamily="49" charset="-122"/>
              </a:rPr>
              <a:t>的</a:t>
            </a:r>
            <a:r>
              <a:rPr lang="zh-CN" altLang="en-US" sz="3600" b="1" dirty="0">
                <a:latin typeface="楷体_GB2312" pitchFamily="49" charset="-122"/>
                <a:ea typeface="楷体_GB2312" pitchFamily="49" charset="-122"/>
              </a:rPr>
              <a:t>相关实验</a:t>
            </a:r>
          </a:p>
        </p:txBody>
      </p:sp>
      <p:grpSp>
        <p:nvGrpSpPr>
          <p:cNvPr id="9" name="组合 8">
            <a:extLst>
              <a:ext uri="{FF2B5EF4-FFF2-40B4-BE49-F238E27FC236}">
                <a16:creationId xmlns:a16="http://schemas.microsoft.com/office/drawing/2014/main" id="{343A6276-C61F-4FE2-BDB1-7D0A945948E7}"/>
              </a:ext>
            </a:extLst>
          </p:cNvPr>
          <p:cNvGrpSpPr/>
          <p:nvPr/>
        </p:nvGrpSpPr>
        <p:grpSpPr>
          <a:xfrm>
            <a:off x="6305006" y="1664008"/>
            <a:ext cx="2838994" cy="3825044"/>
            <a:chOff x="6305006" y="1664008"/>
            <a:chExt cx="2838994" cy="3825044"/>
          </a:xfrm>
        </p:grpSpPr>
        <p:sp>
          <p:nvSpPr>
            <p:cNvPr id="7" name="Rectangle 3">
              <a:extLst>
                <a:ext uri="{FF2B5EF4-FFF2-40B4-BE49-F238E27FC236}">
                  <a16:creationId xmlns:a16="http://schemas.microsoft.com/office/drawing/2014/main" id="{78AA0AE9-BDEF-0FC4-CFA0-6B2C3A459558}"/>
                </a:ext>
              </a:extLst>
            </p:cNvPr>
            <p:cNvSpPr txBox="1">
              <a:spLocks noChangeArrowheads="1"/>
            </p:cNvSpPr>
            <p:nvPr/>
          </p:nvSpPr>
          <p:spPr bwMode="auto">
            <a:xfrm>
              <a:off x="6599464" y="4412727"/>
              <a:ext cx="225007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buFont typeface="Wingdings" panose="05000000000000000000" pitchFamily="2" charset="2"/>
                <a:buNone/>
              </a:pPr>
              <a:r>
                <a:rPr lang="zh-CN" altLang="en-US" sz="2400" b="1" dirty="0">
                  <a:latin typeface="黑体" panose="02010609060101010101" pitchFamily="49" charset="-122"/>
                  <a:ea typeface="黑体" panose="02010609060101010101" pitchFamily="49" charset="-122"/>
                </a:rPr>
                <a:t>平行电流线之间的相互作用</a:t>
              </a:r>
            </a:p>
          </p:txBody>
        </p:sp>
        <p:pic>
          <p:nvPicPr>
            <p:cNvPr id="2" name="Picture 1">
              <a:extLst>
                <a:ext uri="{FF2B5EF4-FFF2-40B4-BE49-F238E27FC236}">
                  <a16:creationId xmlns:a16="http://schemas.microsoft.com/office/drawing/2014/main" id="{EC927387-D700-483A-90CF-2C0451C6CFD4}"/>
                </a:ext>
              </a:extLst>
            </p:cNvPr>
            <p:cNvPicPr>
              <a:picLocks noChangeAspect="1"/>
            </p:cNvPicPr>
            <p:nvPr/>
          </p:nvPicPr>
          <p:blipFill>
            <a:blip r:embed="rId2"/>
            <a:stretch>
              <a:fillRect/>
            </a:stretch>
          </p:blipFill>
          <p:spPr>
            <a:xfrm>
              <a:off x="6305006" y="1664008"/>
              <a:ext cx="2838994" cy="2456151"/>
            </a:xfrm>
            <a:prstGeom prst="rect">
              <a:avLst/>
            </a:prstGeom>
            <a:ln>
              <a:noFill/>
            </a:ln>
            <a:effectLst/>
          </p:spPr>
        </p:pic>
      </p:grpSp>
      <p:pic>
        <p:nvPicPr>
          <p:cNvPr id="3" name="Picture 2">
            <a:extLst>
              <a:ext uri="{FF2B5EF4-FFF2-40B4-BE49-F238E27FC236}">
                <a16:creationId xmlns:a16="http://schemas.microsoft.com/office/drawing/2014/main" id="{EE4024B4-160F-4F88-85DD-2CD39E12EDAE}"/>
              </a:ext>
            </a:extLst>
          </p:cNvPr>
          <p:cNvPicPr>
            <a:picLocks noChangeAspect="1"/>
          </p:cNvPicPr>
          <p:nvPr/>
        </p:nvPicPr>
        <p:blipFill>
          <a:blip r:embed="rId3"/>
          <a:stretch>
            <a:fillRect/>
          </a:stretch>
        </p:blipFill>
        <p:spPr>
          <a:xfrm>
            <a:off x="526439" y="1714024"/>
            <a:ext cx="2367415" cy="2226355"/>
          </a:xfrm>
          <a:prstGeom prst="rect">
            <a:avLst/>
          </a:prstGeom>
          <a:ln>
            <a:noFill/>
          </a:ln>
          <a:effectLst/>
        </p:spPr>
      </p:pic>
      <p:grpSp>
        <p:nvGrpSpPr>
          <p:cNvPr id="8" name="组合 7">
            <a:extLst>
              <a:ext uri="{FF2B5EF4-FFF2-40B4-BE49-F238E27FC236}">
                <a16:creationId xmlns:a16="http://schemas.microsoft.com/office/drawing/2014/main" id="{A6BC7EB7-CBE8-4DA7-9A66-A3B0A63D076B}"/>
              </a:ext>
            </a:extLst>
          </p:cNvPr>
          <p:cNvGrpSpPr/>
          <p:nvPr/>
        </p:nvGrpSpPr>
        <p:grpSpPr>
          <a:xfrm>
            <a:off x="2966840" y="1778906"/>
            <a:ext cx="3460779" cy="3113414"/>
            <a:chOff x="2966840" y="1778906"/>
            <a:chExt cx="3460779" cy="3113414"/>
          </a:xfrm>
        </p:grpSpPr>
        <p:pic>
          <p:nvPicPr>
            <p:cNvPr id="4" name="Picture 3">
              <a:extLst>
                <a:ext uri="{FF2B5EF4-FFF2-40B4-BE49-F238E27FC236}">
                  <a16:creationId xmlns:a16="http://schemas.microsoft.com/office/drawing/2014/main" id="{3463C4BB-40F1-5E79-65D8-03D769EEECF6}"/>
                </a:ext>
              </a:extLst>
            </p:cNvPr>
            <p:cNvPicPr>
              <a:picLocks noChangeAspect="1"/>
            </p:cNvPicPr>
            <p:nvPr/>
          </p:nvPicPr>
          <p:blipFill>
            <a:blip r:embed="rId4"/>
            <a:stretch>
              <a:fillRect/>
            </a:stretch>
          </p:blipFill>
          <p:spPr>
            <a:xfrm>
              <a:off x="2966840" y="1778906"/>
              <a:ext cx="2731919" cy="2096589"/>
            </a:xfrm>
            <a:prstGeom prst="rect">
              <a:avLst/>
            </a:prstGeom>
            <a:ln>
              <a:noFill/>
            </a:ln>
            <a:effectLst/>
          </p:spPr>
        </p:pic>
        <p:sp>
          <p:nvSpPr>
            <p:cNvPr id="5" name="Text Box 4">
              <a:extLst>
                <a:ext uri="{FF2B5EF4-FFF2-40B4-BE49-F238E27FC236}">
                  <a16:creationId xmlns:a16="http://schemas.microsoft.com/office/drawing/2014/main" id="{29CB3983-6F1C-411B-D999-548CB59FABE3}"/>
                </a:ext>
              </a:extLst>
            </p:cNvPr>
            <p:cNvSpPr txBox="1">
              <a:spLocks noChangeArrowheads="1"/>
            </p:cNvSpPr>
            <p:nvPr/>
          </p:nvSpPr>
          <p:spPr bwMode="auto">
            <a:xfrm>
              <a:off x="2966840" y="4332551"/>
              <a:ext cx="3460779" cy="559769"/>
            </a:xfrm>
            <a:prstGeom prst="rect">
              <a:avLst/>
            </a:prstGeom>
            <a:noFill/>
            <a:ln w="9525">
              <a:noFill/>
              <a:miter lim="800000"/>
              <a:headEnd/>
              <a:tailEnd/>
            </a:ln>
            <a:effectLst/>
          </p:spPr>
          <p:txBody>
            <a:bodyPr wrap="square">
              <a:spAutoFit/>
            </a:bodyPr>
            <a:lstStyle/>
            <a:p>
              <a:pPr algn="just" eaLnBrk="1" hangingPunct="1">
                <a:lnSpc>
                  <a:spcPct val="150000"/>
                </a:lnSpc>
                <a:spcBef>
                  <a:spcPct val="50000"/>
                </a:spcBef>
                <a:defRPr/>
              </a:pPr>
              <a:r>
                <a:rPr lang="zh-CN" altLang="en-US" sz="2400" b="1" dirty="0">
                  <a:latin typeface="黑体" panose="02010609060101010101" pitchFamily="49" charset="-122"/>
                  <a:ea typeface="黑体" panose="02010609060101010101" pitchFamily="49" charset="-122"/>
                </a:rPr>
                <a:t>螺线管与磁铁相互作用</a:t>
              </a:r>
            </a:p>
          </p:txBody>
        </p:sp>
      </p:grpSp>
      <p:sp>
        <p:nvSpPr>
          <p:cNvPr id="6" name="灯片编号占位符 5">
            <a:extLst>
              <a:ext uri="{FF2B5EF4-FFF2-40B4-BE49-F238E27FC236}">
                <a16:creationId xmlns:a16="http://schemas.microsoft.com/office/drawing/2014/main" id="{742FA1B2-CFEF-4B19-A5F7-ECFE5AD29C67}"/>
              </a:ext>
            </a:extLst>
          </p:cNvPr>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2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3" grpId="0"/>
      <p:bldP spid="7" grpId="0" build="p" bldLvl="2" autoUpdateAnimBg="0"/>
      <p:bldP spid="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B12D933-2817-7FC1-CE70-AA4C511BC504}"/>
              </a:ext>
            </a:extLst>
          </p:cNvPr>
          <p:cNvSpPr>
            <a:spLocks noGrp="1" noChangeArrowheads="1"/>
          </p:cNvSpPr>
          <p:nvPr>
            <p:ph type="title"/>
          </p:nvPr>
        </p:nvSpPr>
        <p:spPr>
          <a:xfrm>
            <a:off x="881142" y="320106"/>
            <a:ext cx="3832225" cy="708025"/>
          </a:xfrm>
        </p:spPr>
        <p:txBody>
          <a:bodyPr/>
          <a:lstStyle/>
          <a:p>
            <a:pPr eaLnBrk="1" hangingPunct="1"/>
            <a:r>
              <a:rPr lang="zh-CN" altLang="en-US" sz="4000" dirty="0">
                <a:solidFill>
                  <a:srgbClr val="660033"/>
                </a:solidFill>
                <a:latin typeface="黑体" panose="02010609060101010101" pitchFamily="49" charset="-122"/>
                <a:ea typeface="黑体" panose="02010609060101010101" pitchFamily="49" charset="-122"/>
              </a:rPr>
              <a:t>一系列实验表明：</a:t>
            </a:r>
          </a:p>
        </p:txBody>
      </p:sp>
      <p:sp>
        <p:nvSpPr>
          <p:cNvPr id="13" name="Rectangle 2">
            <a:extLst>
              <a:ext uri="{FF2B5EF4-FFF2-40B4-BE49-F238E27FC236}">
                <a16:creationId xmlns:a16="http://schemas.microsoft.com/office/drawing/2014/main" id="{76576BF7-EADB-4B8D-A2AB-7B01C21FABBE}"/>
              </a:ext>
            </a:extLst>
          </p:cNvPr>
          <p:cNvSpPr txBox="1">
            <a:spLocks noChangeArrowheads="1"/>
          </p:cNvSpPr>
          <p:nvPr/>
        </p:nvSpPr>
        <p:spPr bwMode="auto">
          <a:xfrm>
            <a:off x="1127870" y="3933036"/>
            <a:ext cx="20296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Verdana" pitchFamily="34" charset="0"/>
                <a:ea typeface="宋体" pitchFamily="2" charset="-122"/>
              </a:defRPr>
            </a:lvl2pPr>
            <a:lvl3pPr algn="l" rtl="0" eaLnBrk="0" fontAlgn="base" hangingPunct="0">
              <a:spcBef>
                <a:spcPct val="0"/>
              </a:spcBef>
              <a:spcAft>
                <a:spcPct val="0"/>
              </a:spcAft>
              <a:defRPr kumimoji="1" sz="4400">
                <a:solidFill>
                  <a:schemeClr val="tx2"/>
                </a:solidFill>
                <a:latin typeface="Verdana" pitchFamily="34" charset="0"/>
                <a:ea typeface="宋体" pitchFamily="2" charset="-122"/>
              </a:defRPr>
            </a:lvl3pPr>
            <a:lvl4pPr algn="l" rtl="0" eaLnBrk="0" fontAlgn="base" hangingPunct="0">
              <a:spcBef>
                <a:spcPct val="0"/>
              </a:spcBef>
              <a:spcAft>
                <a:spcPct val="0"/>
              </a:spcAft>
              <a:defRPr kumimoji="1" sz="4400">
                <a:solidFill>
                  <a:schemeClr val="tx2"/>
                </a:solidFill>
                <a:latin typeface="Verdana" pitchFamily="34" charset="0"/>
                <a:ea typeface="宋体" pitchFamily="2" charset="-122"/>
              </a:defRPr>
            </a:lvl4pPr>
            <a:lvl5pPr algn="l" rtl="0" eaLnBrk="0" fontAlgn="base" hangingPunct="0">
              <a:spcBef>
                <a:spcPct val="0"/>
              </a:spcBef>
              <a:spcAft>
                <a:spcPct val="0"/>
              </a:spcAft>
              <a:defRPr kumimoji="1" sz="4400">
                <a:solidFill>
                  <a:schemeClr val="tx2"/>
                </a:solidFill>
                <a:latin typeface="Verdana" pitchFamily="34" charset="0"/>
                <a:ea typeface="宋体" pitchFamily="2" charset="-122"/>
              </a:defRPr>
            </a:lvl5pPr>
            <a:lvl6pPr marL="457200" algn="l" rtl="0" fontAlgn="base">
              <a:spcBef>
                <a:spcPct val="0"/>
              </a:spcBef>
              <a:spcAft>
                <a:spcPct val="0"/>
              </a:spcAft>
              <a:defRPr kumimoji="1" sz="4400">
                <a:solidFill>
                  <a:schemeClr val="tx2"/>
                </a:solidFill>
                <a:latin typeface="Verdana" pitchFamily="34" charset="0"/>
                <a:ea typeface="宋体" pitchFamily="2" charset="-122"/>
              </a:defRPr>
            </a:lvl6pPr>
            <a:lvl7pPr marL="914400" algn="l" rtl="0" fontAlgn="base">
              <a:spcBef>
                <a:spcPct val="0"/>
              </a:spcBef>
              <a:spcAft>
                <a:spcPct val="0"/>
              </a:spcAft>
              <a:defRPr kumimoji="1" sz="4400">
                <a:solidFill>
                  <a:schemeClr val="tx2"/>
                </a:solidFill>
                <a:latin typeface="Verdana" pitchFamily="34" charset="0"/>
                <a:ea typeface="宋体" pitchFamily="2" charset="-122"/>
              </a:defRPr>
            </a:lvl7pPr>
            <a:lvl8pPr marL="1371600" algn="l" rtl="0" fontAlgn="base">
              <a:spcBef>
                <a:spcPct val="0"/>
              </a:spcBef>
              <a:spcAft>
                <a:spcPct val="0"/>
              </a:spcAft>
              <a:defRPr kumimoji="1" sz="4400">
                <a:solidFill>
                  <a:schemeClr val="tx2"/>
                </a:solidFill>
                <a:latin typeface="Verdana" pitchFamily="34" charset="0"/>
                <a:ea typeface="宋体" pitchFamily="2" charset="-122"/>
              </a:defRPr>
            </a:lvl8pPr>
            <a:lvl9pPr marL="1828800" algn="l" rtl="0" fontAlgn="base">
              <a:spcBef>
                <a:spcPct val="0"/>
              </a:spcBef>
              <a:spcAft>
                <a:spcPct val="0"/>
              </a:spcAft>
              <a:defRPr kumimoji="1" sz="4400">
                <a:solidFill>
                  <a:schemeClr val="tx2"/>
                </a:solidFill>
                <a:latin typeface="Verdana" pitchFamily="34" charset="0"/>
                <a:ea typeface="宋体" pitchFamily="2" charset="-122"/>
              </a:defRPr>
            </a:lvl9pPr>
          </a:lstStyle>
          <a:p>
            <a:pPr eaLnBrk="1" hangingPunct="1">
              <a:defRPr/>
            </a:pPr>
            <a:r>
              <a:rPr lang="zh-CN" altLang="en-US" sz="2800" b="1" kern="0" dirty="0">
                <a:solidFill>
                  <a:srgbClr val="000066"/>
                </a:solidFill>
                <a:latin typeface="黑体" panose="02010609060101010101" pitchFamily="49" charset="-122"/>
                <a:ea typeface="黑体" panose="02010609060101010101" pitchFamily="49" charset="-122"/>
              </a:rPr>
              <a:t>安培的分子电流观点</a:t>
            </a:r>
          </a:p>
        </p:txBody>
      </p:sp>
      <p:sp>
        <p:nvSpPr>
          <p:cNvPr id="2" name="文本框 1">
            <a:extLst>
              <a:ext uri="{FF2B5EF4-FFF2-40B4-BE49-F238E27FC236}">
                <a16:creationId xmlns:a16="http://schemas.microsoft.com/office/drawing/2014/main" id="{BA58B6B8-D8A2-1A53-9E29-5A0A63B668B3}"/>
              </a:ext>
            </a:extLst>
          </p:cNvPr>
          <p:cNvSpPr txBox="1"/>
          <p:nvPr/>
        </p:nvSpPr>
        <p:spPr>
          <a:xfrm>
            <a:off x="1465422" y="1519996"/>
            <a:ext cx="902811" cy="523220"/>
          </a:xfrm>
          <a:prstGeom prst="rect">
            <a:avLst/>
          </a:prstGeom>
          <a:solidFill>
            <a:schemeClr val="accent6">
              <a:lumMod val="40000"/>
              <a:lumOff val="60000"/>
            </a:schemeClr>
          </a:solidFill>
          <a:ln>
            <a:solidFill>
              <a:srgbClr val="FF0000"/>
            </a:solidFill>
          </a:ln>
        </p:spPr>
        <p:txBody>
          <a:bodyPr wrap="none" rtlCol="0">
            <a:spAutoFit/>
          </a:bodyPr>
          <a:lstStyle/>
          <a:p>
            <a:r>
              <a:rPr lang="zh-CN" altLang="en-US" sz="2800" dirty="0">
                <a:latin typeface="黑体" panose="02010609060101010101" pitchFamily="49" charset="-122"/>
                <a:ea typeface="黑体" panose="02010609060101010101" pitchFamily="49" charset="-122"/>
              </a:rPr>
              <a:t>磁铁</a:t>
            </a:r>
          </a:p>
        </p:txBody>
      </p:sp>
      <p:sp>
        <p:nvSpPr>
          <p:cNvPr id="3" name="文本框 2">
            <a:extLst>
              <a:ext uri="{FF2B5EF4-FFF2-40B4-BE49-F238E27FC236}">
                <a16:creationId xmlns:a16="http://schemas.microsoft.com/office/drawing/2014/main" id="{CE9428C9-9808-3EBA-5F98-64269D74CB53}"/>
              </a:ext>
            </a:extLst>
          </p:cNvPr>
          <p:cNvSpPr txBox="1"/>
          <p:nvPr/>
        </p:nvSpPr>
        <p:spPr>
          <a:xfrm>
            <a:off x="4754881" y="1531277"/>
            <a:ext cx="902811" cy="523220"/>
          </a:xfrm>
          <a:prstGeom prst="rect">
            <a:avLst/>
          </a:prstGeom>
          <a:solidFill>
            <a:schemeClr val="accent6">
              <a:lumMod val="40000"/>
              <a:lumOff val="60000"/>
            </a:schemeClr>
          </a:solidFill>
          <a:ln>
            <a:solidFill>
              <a:srgbClr val="FF0000"/>
            </a:solidFill>
          </a:ln>
        </p:spPr>
        <p:txBody>
          <a:bodyPr wrap="none" rtlCol="0">
            <a:spAutoFit/>
          </a:bodyPr>
          <a:lstStyle/>
          <a:p>
            <a:r>
              <a:rPr lang="zh-CN" altLang="en-US" sz="2800" dirty="0">
                <a:latin typeface="黑体" panose="02010609060101010101" pitchFamily="49" charset="-122"/>
                <a:ea typeface="黑体" panose="02010609060101010101" pitchFamily="49" charset="-122"/>
              </a:rPr>
              <a:t>磁铁</a:t>
            </a:r>
          </a:p>
        </p:txBody>
      </p:sp>
      <p:sp>
        <p:nvSpPr>
          <p:cNvPr id="4" name="文本框 3">
            <a:extLst>
              <a:ext uri="{FF2B5EF4-FFF2-40B4-BE49-F238E27FC236}">
                <a16:creationId xmlns:a16="http://schemas.microsoft.com/office/drawing/2014/main" id="{60CF2462-BB08-2737-1043-9C21BBCA97F1}"/>
              </a:ext>
            </a:extLst>
          </p:cNvPr>
          <p:cNvSpPr txBox="1"/>
          <p:nvPr/>
        </p:nvSpPr>
        <p:spPr>
          <a:xfrm>
            <a:off x="1465422" y="3043535"/>
            <a:ext cx="902811" cy="523220"/>
          </a:xfrm>
          <a:prstGeom prst="rect">
            <a:avLst/>
          </a:prstGeom>
          <a:solidFill>
            <a:schemeClr val="accent6">
              <a:lumMod val="40000"/>
              <a:lumOff val="60000"/>
            </a:schemeClr>
          </a:solidFill>
          <a:ln>
            <a:solidFill>
              <a:srgbClr val="FF0000"/>
            </a:solidFill>
          </a:ln>
        </p:spPr>
        <p:txBody>
          <a:bodyPr wrap="none" rtlCol="0">
            <a:spAutoFit/>
          </a:bodyPr>
          <a:lstStyle/>
          <a:p>
            <a:r>
              <a:rPr lang="zh-CN" altLang="en-US" sz="2800" dirty="0">
                <a:latin typeface="黑体" panose="02010609060101010101" pitchFamily="49" charset="-122"/>
                <a:ea typeface="黑体" panose="02010609060101010101" pitchFamily="49" charset="-122"/>
              </a:rPr>
              <a:t>电流</a:t>
            </a:r>
          </a:p>
        </p:txBody>
      </p:sp>
      <p:sp>
        <p:nvSpPr>
          <p:cNvPr id="5" name="文本框 4">
            <a:extLst>
              <a:ext uri="{FF2B5EF4-FFF2-40B4-BE49-F238E27FC236}">
                <a16:creationId xmlns:a16="http://schemas.microsoft.com/office/drawing/2014/main" id="{1722705E-67BA-56B5-E46E-557F1866F2B8}"/>
              </a:ext>
            </a:extLst>
          </p:cNvPr>
          <p:cNvSpPr txBox="1"/>
          <p:nvPr/>
        </p:nvSpPr>
        <p:spPr>
          <a:xfrm>
            <a:off x="4754881" y="2992866"/>
            <a:ext cx="902811" cy="523220"/>
          </a:xfrm>
          <a:prstGeom prst="rect">
            <a:avLst/>
          </a:prstGeom>
          <a:solidFill>
            <a:schemeClr val="accent6">
              <a:lumMod val="40000"/>
              <a:lumOff val="60000"/>
            </a:schemeClr>
          </a:solidFill>
          <a:ln>
            <a:solidFill>
              <a:srgbClr val="FF0000"/>
            </a:solidFill>
          </a:ln>
        </p:spPr>
        <p:txBody>
          <a:bodyPr wrap="none" rtlCol="0">
            <a:spAutoFit/>
          </a:bodyPr>
          <a:lstStyle/>
          <a:p>
            <a:r>
              <a:rPr lang="zh-CN" altLang="en-US" sz="2800" dirty="0">
                <a:latin typeface="黑体" panose="02010609060101010101" pitchFamily="49" charset="-122"/>
                <a:ea typeface="黑体" panose="02010609060101010101" pitchFamily="49" charset="-122"/>
              </a:rPr>
              <a:t>电流</a:t>
            </a:r>
          </a:p>
        </p:txBody>
      </p:sp>
      <p:sp>
        <p:nvSpPr>
          <p:cNvPr id="6" name="箭头: 左右 5">
            <a:extLst>
              <a:ext uri="{FF2B5EF4-FFF2-40B4-BE49-F238E27FC236}">
                <a16:creationId xmlns:a16="http://schemas.microsoft.com/office/drawing/2014/main" id="{D37D1469-978A-3BCA-56AF-164A33D0D933}"/>
              </a:ext>
            </a:extLst>
          </p:cNvPr>
          <p:cNvSpPr/>
          <p:nvPr/>
        </p:nvSpPr>
        <p:spPr>
          <a:xfrm>
            <a:off x="2573719" y="1675100"/>
            <a:ext cx="2070331" cy="195145"/>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黑体" panose="02010609060101010101" pitchFamily="49" charset="-122"/>
              <a:ea typeface="黑体" panose="02010609060101010101" pitchFamily="49" charset="-122"/>
            </a:endParaRPr>
          </a:p>
        </p:txBody>
      </p:sp>
      <p:sp>
        <p:nvSpPr>
          <p:cNvPr id="10" name="箭头: 左右 9">
            <a:extLst>
              <a:ext uri="{FF2B5EF4-FFF2-40B4-BE49-F238E27FC236}">
                <a16:creationId xmlns:a16="http://schemas.microsoft.com/office/drawing/2014/main" id="{E20B7CF7-0D34-0B17-284E-A70728CD0CF4}"/>
              </a:ext>
            </a:extLst>
          </p:cNvPr>
          <p:cNvSpPr/>
          <p:nvPr/>
        </p:nvSpPr>
        <p:spPr>
          <a:xfrm>
            <a:off x="2572577" y="3221393"/>
            <a:ext cx="2140790" cy="192571"/>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2" name="箭头: 左右 11">
            <a:extLst>
              <a:ext uri="{FF2B5EF4-FFF2-40B4-BE49-F238E27FC236}">
                <a16:creationId xmlns:a16="http://schemas.microsoft.com/office/drawing/2014/main" id="{A473B980-C0A3-2199-0D37-949783836BA5}"/>
              </a:ext>
            </a:extLst>
          </p:cNvPr>
          <p:cNvSpPr/>
          <p:nvPr/>
        </p:nvSpPr>
        <p:spPr>
          <a:xfrm rot="20123600">
            <a:off x="2511259" y="2476069"/>
            <a:ext cx="2245409" cy="205997"/>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4" name="箭头: 左右 13">
            <a:extLst>
              <a:ext uri="{FF2B5EF4-FFF2-40B4-BE49-F238E27FC236}">
                <a16:creationId xmlns:a16="http://schemas.microsoft.com/office/drawing/2014/main" id="{289FBB28-D4DF-58DC-D711-BF82E5CC0F34}"/>
              </a:ext>
            </a:extLst>
          </p:cNvPr>
          <p:cNvSpPr/>
          <p:nvPr/>
        </p:nvSpPr>
        <p:spPr>
          <a:xfrm rot="1626445">
            <a:off x="2543824" y="2469456"/>
            <a:ext cx="2180277" cy="219220"/>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17" name="组合 16">
            <a:extLst>
              <a:ext uri="{FF2B5EF4-FFF2-40B4-BE49-F238E27FC236}">
                <a16:creationId xmlns:a16="http://schemas.microsoft.com/office/drawing/2014/main" id="{71851BC8-C83D-4698-A26F-0C3D4F0332C9}"/>
              </a:ext>
            </a:extLst>
          </p:cNvPr>
          <p:cNvGrpSpPr/>
          <p:nvPr/>
        </p:nvGrpSpPr>
        <p:grpSpPr>
          <a:xfrm>
            <a:off x="1703799" y="3432985"/>
            <a:ext cx="3589067" cy="2607249"/>
            <a:chOff x="1703799" y="3432985"/>
            <a:chExt cx="3589067" cy="2607249"/>
          </a:xfrm>
        </p:grpSpPr>
        <p:sp>
          <p:nvSpPr>
            <p:cNvPr id="7" name="箭头: 下 6">
              <a:extLst>
                <a:ext uri="{FF2B5EF4-FFF2-40B4-BE49-F238E27FC236}">
                  <a16:creationId xmlns:a16="http://schemas.microsoft.com/office/drawing/2014/main" id="{32311B93-1090-9DD7-0561-6BF216870544}"/>
                </a:ext>
              </a:extLst>
            </p:cNvPr>
            <p:cNvSpPr/>
            <p:nvPr/>
          </p:nvSpPr>
          <p:spPr>
            <a:xfrm>
              <a:off x="3290174" y="3432985"/>
              <a:ext cx="409303" cy="205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7A9A652F-CEC5-ADCB-D8EC-587E2CD0D36E}"/>
                </a:ext>
              </a:extLst>
            </p:cNvPr>
            <p:cNvSpPr txBox="1"/>
            <p:nvPr/>
          </p:nvSpPr>
          <p:spPr>
            <a:xfrm>
              <a:off x="1703799" y="5486237"/>
              <a:ext cx="902811" cy="523220"/>
            </a:xfrm>
            <a:prstGeom prst="rect">
              <a:avLst/>
            </a:prstGeom>
            <a:solidFill>
              <a:schemeClr val="accent6">
                <a:lumMod val="40000"/>
                <a:lumOff val="60000"/>
              </a:schemeClr>
            </a:solidFill>
            <a:ln>
              <a:solidFill>
                <a:srgbClr val="FF0000"/>
              </a:solidFill>
            </a:ln>
          </p:spPr>
          <p:txBody>
            <a:bodyPr wrap="none" rtlCol="0">
              <a:spAutoFit/>
            </a:bodyPr>
            <a:lstStyle/>
            <a:p>
              <a:r>
                <a:rPr lang="zh-CN" altLang="en-US" sz="2800" dirty="0">
                  <a:latin typeface="黑体" panose="02010609060101010101" pitchFamily="49" charset="-122"/>
                  <a:ea typeface="黑体" panose="02010609060101010101" pitchFamily="49" charset="-122"/>
                </a:rPr>
                <a:t>电流</a:t>
              </a:r>
            </a:p>
          </p:txBody>
        </p:sp>
        <p:sp>
          <p:nvSpPr>
            <p:cNvPr id="16" name="文本框 15">
              <a:extLst>
                <a:ext uri="{FF2B5EF4-FFF2-40B4-BE49-F238E27FC236}">
                  <a16:creationId xmlns:a16="http://schemas.microsoft.com/office/drawing/2014/main" id="{0C068FCA-D5AD-DDF3-AE30-39E84E4012ED}"/>
                </a:ext>
              </a:extLst>
            </p:cNvPr>
            <p:cNvSpPr txBox="1"/>
            <p:nvPr/>
          </p:nvSpPr>
          <p:spPr>
            <a:xfrm>
              <a:off x="4390055" y="5517014"/>
              <a:ext cx="902811" cy="523220"/>
            </a:xfrm>
            <a:prstGeom prst="rect">
              <a:avLst/>
            </a:prstGeom>
            <a:solidFill>
              <a:schemeClr val="accent6">
                <a:lumMod val="40000"/>
                <a:lumOff val="60000"/>
              </a:schemeClr>
            </a:solidFill>
            <a:ln>
              <a:solidFill>
                <a:srgbClr val="FF0000"/>
              </a:solidFill>
            </a:ln>
          </p:spPr>
          <p:txBody>
            <a:bodyPr wrap="none" rtlCol="0">
              <a:spAutoFit/>
            </a:bodyPr>
            <a:lstStyle/>
            <a:p>
              <a:r>
                <a:rPr lang="zh-CN" altLang="en-US" sz="2800" dirty="0">
                  <a:latin typeface="黑体" panose="02010609060101010101" pitchFamily="49" charset="-122"/>
                  <a:ea typeface="黑体" panose="02010609060101010101" pitchFamily="49" charset="-122"/>
                </a:rPr>
                <a:t>电流</a:t>
              </a:r>
            </a:p>
          </p:txBody>
        </p:sp>
        <p:sp>
          <p:nvSpPr>
            <p:cNvPr id="21" name="箭头: 左右 20">
              <a:extLst>
                <a:ext uri="{FF2B5EF4-FFF2-40B4-BE49-F238E27FC236}">
                  <a16:creationId xmlns:a16="http://schemas.microsoft.com/office/drawing/2014/main" id="{A42F5202-CB34-402A-3A1C-3A1AFD9AB37F}"/>
                </a:ext>
              </a:extLst>
            </p:cNvPr>
            <p:cNvSpPr/>
            <p:nvPr/>
          </p:nvSpPr>
          <p:spPr>
            <a:xfrm>
              <a:off x="2613626" y="5603069"/>
              <a:ext cx="1769413" cy="335185"/>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pic>
        <p:nvPicPr>
          <p:cNvPr id="24" name="Picture 4" descr="ne211">
            <a:extLst>
              <a:ext uri="{FF2B5EF4-FFF2-40B4-BE49-F238E27FC236}">
                <a16:creationId xmlns:a16="http://schemas.microsoft.com/office/drawing/2014/main" id="{65225526-39F6-4124-13B9-175EC4F43B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9477" y="3690223"/>
            <a:ext cx="4572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C3BD862B-97BF-57C8-9717-3C952DFAD326}"/>
              </a:ext>
            </a:extLst>
          </p:cNvPr>
          <p:cNvSpPr txBox="1"/>
          <p:nvPr/>
        </p:nvSpPr>
        <p:spPr>
          <a:xfrm>
            <a:off x="3095447" y="5547792"/>
            <a:ext cx="805770" cy="461665"/>
          </a:xfrm>
          <a:prstGeom prst="rect">
            <a:avLst/>
          </a:prstGeom>
          <a:solidFill>
            <a:schemeClr val="accent6">
              <a:lumMod val="40000"/>
              <a:lumOff val="60000"/>
            </a:schemeClr>
          </a:solidFill>
          <a:ln>
            <a:solidFill>
              <a:srgbClr val="FF0000"/>
            </a:solidFill>
          </a:ln>
        </p:spPr>
        <p:txBody>
          <a:bodyPr wrap="square" rtlCol="0">
            <a:spAutoFit/>
          </a:bodyPr>
          <a:lstStyle/>
          <a:p>
            <a:r>
              <a:rPr lang="zh-CN" altLang="en-US" sz="2400" dirty="0"/>
              <a:t>磁场</a:t>
            </a:r>
          </a:p>
        </p:txBody>
      </p:sp>
      <p:sp>
        <p:nvSpPr>
          <p:cNvPr id="15" name="灯片编号占位符 14">
            <a:extLst>
              <a:ext uri="{FF2B5EF4-FFF2-40B4-BE49-F238E27FC236}">
                <a16:creationId xmlns:a16="http://schemas.microsoft.com/office/drawing/2014/main" id="{144B3088-0E18-4710-B59B-502906C52108}"/>
              </a:ext>
            </a:extLst>
          </p:cNvPr>
          <p:cNvSpPr>
            <a:spLocks noGrp="1"/>
          </p:cNvSpPr>
          <p:nvPr>
            <p:ph type="sldNum" sz="quarter" idx="12"/>
          </p:nvPr>
        </p:nvSpPr>
        <p:spPr/>
        <p:txBody>
          <a:bodyPr/>
          <a:lstStyle/>
          <a:p>
            <a:fld id="{565CE74E-AB26-4998-AD42-012C4C1AD076}" type="slidenum">
              <a:rPr lang="zh-CN" altLang="en-US" smtClean="0"/>
              <a:t>11</a:t>
            </a:fld>
            <a:endParaRPr lang="zh-CN" altLang="en-US"/>
          </a:p>
        </p:txBody>
      </p:sp>
      <p:grpSp>
        <p:nvGrpSpPr>
          <p:cNvPr id="18" name="组合 17">
            <a:extLst>
              <a:ext uri="{FF2B5EF4-FFF2-40B4-BE49-F238E27FC236}">
                <a16:creationId xmlns:a16="http://schemas.microsoft.com/office/drawing/2014/main" id="{A8037C1E-4952-403C-B640-B62B7555DB48}"/>
              </a:ext>
            </a:extLst>
          </p:cNvPr>
          <p:cNvGrpSpPr/>
          <p:nvPr/>
        </p:nvGrpSpPr>
        <p:grpSpPr>
          <a:xfrm>
            <a:off x="5899290" y="1304952"/>
            <a:ext cx="2918247" cy="2484884"/>
            <a:chOff x="5899290" y="1304952"/>
            <a:chExt cx="2918247" cy="2484884"/>
          </a:xfrm>
        </p:grpSpPr>
        <p:pic>
          <p:nvPicPr>
            <p:cNvPr id="19458" name="Picture 2" descr="https://5b0988e595225.cdn.sohucs.com/q_70,c_zoom,w_640/images/20190301/ffc2eda3b80646c7b6375110fb6e5f7d.jpeg">
              <a:extLst>
                <a:ext uri="{FF2B5EF4-FFF2-40B4-BE49-F238E27FC236}">
                  <a16:creationId xmlns:a16="http://schemas.microsoft.com/office/drawing/2014/main" id="{F35A4EFC-186B-410F-BE22-5B0A99633C4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28056"/>
            <a:stretch/>
          </p:blipFill>
          <p:spPr bwMode="auto">
            <a:xfrm>
              <a:off x="6221663" y="2490548"/>
              <a:ext cx="2459117" cy="129928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https://n.sinaimg.cn/sinakd20210820ac/172/w486h486/20210820/81c6-db97cd18cf2e86a411c0e82f1454e445.jpg">
              <a:extLst>
                <a:ext uri="{FF2B5EF4-FFF2-40B4-BE49-F238E27FC236}">
                  <a16:creationId xmlns:a16="http://schemas.microsoft.com/office/drawing/2014/main" id="{33701314-A23D-47F8-B9E6-2FA50201A1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600" b="32000"/>
            <a:stretch/>
          </p:blipFill>
          <p:spPr bwMode="auto">
            <a:xfrm rot="10800000">
              <a:off x="5899290" y="1304952"/>
              <a:ext cx="2918247" cy="97587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3" grpId="0" animBg="1"/>
      <p:bldP spid="4" grpId="0" animBg="1"/>
      <p:bldP spid="5" grpId="0" animBg="1"/>
      <p:bldP spid="6" grpId="0" animBg="1"/>
      <p:bldP spid="10" grpId="0" animBg="1"/>
      <p:bldP spid="12" grpId="0" animBg="1"/>
      <p:bldP spid="14"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D0BDFE4-E9A6-4270-784D-1BD2A678B107}"/>
              </a:ext>
            </a:extLst>
          </p:cNvPr>
          <p:cNvSpPr>
            <a:spLocks noGrp="1" noChangeArrowheads="1"/>
          </p:cNvSpPr>
          <p:nvPr>
            <p:ph type="title"/>
          </p:nvPr>
        </p:nvSpPr>
        <p:spPr>
          <a:xfrm>
            <a:off x="287337" y="244158"/>
            <a:ext cx="3797300" cy="769937"/>
          </a:xfrm>
        </p:spPr>
        <p:txBody>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三、安培定律</a:t>
            </a:r>
          </a:p>
        </p:txBody>
      </p:sp>
      <p:sp>
        <p:nvSpPr>
          <p:cNvPr id="39939" name="Rectangle 3">
            <a:extLst>
              <a:ext uri="{FF2B5EF4-FFF2-40B4-BE49-F238E27FC236}">
                <a16:creationId xmlns:a16="http://schemas.microsoft.com/office/drawing/2014/main" id="{E0256225-5575-5858-E682-870AB1120370}"/>
              </a:ext>
            </a:extLst>
          </p:cNvPr>
          <p:cNvSpPr>
            <a:spLocks noGrp="1" noChangeArrowheads="1"/>
          </p:cNvSpPr>
          <p:nvPr>
            <p:ph type="body" idx="1"/>
          </p:nvPr>
        </p:nvSpPr>
        <p:spPr>
          <a:xfrm>
            <a:off x="287337" y="1014095"/>
            <a:ext cx="8569325" cy="4191000"/>
          </a:xfrm>
        </p:spPr>
        <p:txBody>
          <a:bodyPr/>
          <a:lstStyle/>
          <a:p>
            <a:pPr algn="just">
              <a:lnSpc>
                <a:spcPct val="150000"/>
              </a:lnSpc>
              <a:spcBef>
                <a:spcPct val="0"/>
              </a:spcBef>
            </a:pP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安培研究的是电流与电流之间的</a:t>
            </a:r>
            <a:r>
              <a:rPr lang="zh-CN" altLang="en-US"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磁</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相互作用的规律。</a:t>
            </a:r>
          </a:p>
          <a:p>
            <a:pPr algn="just">
              <a:lnSpc>
                <a:spcPct val="150000"/>
              </a:lnSpc>
              <a:spcBef>
                <a:spcPct val="0"/>
              </a:spcBef>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是稳恒电流之间的基本规律</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，产生稳恒电流需要</a:t>
            </a:r>
            <a:r>
              <a:rPr lang="zh-CN" altLang="en-US"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闭合回路</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50000"/>
              </a:lnSpc>
              <a:spcBef>
                <a:spcPct val="0"/>
              </a:spcBef>
            </a:pP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两载流闭合回路之间的相互作用力与两载流体的形状、大小、相对位置和它们的电流分布情况有关。</a:t>
            </a:r>
          </a:p>
          <a:p>
            <a:pPr algn="just">
              <a:spcBef>
                <a:spcPct val="0"/>
              </a:spcBef>
            </a:pP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Picture 1">
            <a:extLst>
              <a:ext uri="{FF2B5EF4-FFF2-40B4-BE49-F238E27FC236}">
                <a16:creationId xmlns:a16="http://schemas.microsoft.com/office/drawing/2014/main" id="{550D7020-B3FC-5EF7-17CA-FF9E00858142}"/>
              </a:ext>
            </a:extLst>
          </p:cNvPr>
          <p:cNvPicPr>
            <a:picLocks noChangeAspect="1"/>
          </p:cNvPicPr>
          <p:nvPr/>
        </p:nvPicPr>
        <p:blipFill>
          <a:blip r:embed="rId2"/>
          <a:stretch>
            <a:fillRect/>
          </a:stretch>
        </p:blipFill>
        <p:spPr>
          <a:xfrm>
            <a:off x="6081895" y="4321856"/>
            <a:ext cx="2096750" cy="2287950"/>
          </a:xfrm>
          <a:prstGeom prst="rect">
            <a:avLst/>
          </a:prstGeom>
          <a:ln>
            <a:noFill/>
          </a:ln>
          <a:effectLst>
            <a:outerShdw blurRad="292100" dist="139700" dir="2700000" algn="tl" rotWithShape="0">
              <a:srgbClr val="333333">
                <a:alpha val="65000"/>
              </a:srgbClr>
            </a:outerShdw>
          </a:effectLst>
        </p:spPr>
      </p:pic>
      <p:sp>
        <p:nvSpPr>
          <p:cNvPr id="3" name="灯片编号占位符 2">
            <a:extLst>
              <a:ext uri="{FF2B5EF4-FFF2-40B4-BE49-F238E27FC236}">
                <a16:creationId xmlns:a16="http://schemas.microsoft.com/office/drawing/2014/main" id="{3B9832BE-5BD2-459D-A4DE-024F3306C56A}"/>
              </a:ext>
            </a:extLst>
          </p:cNvPr>
          <p:cNvSpPr>
            <a:spLocks noGrp="1"/>
          </p:cNvSpPr>
          <p:nvPr>
            <p:ph type="sldNum" sz="quarter" idx="12"/>
          </p:nvPr>
        </p:nvSpPr>
        <p:spPr/>
        <p:txBody>
          <a:bodyPr/>
          <a:lstStyle/>
          <a:p>
            <a:fld id="{565CE74E-AB26-4998-AD42-012C4C1AD076}"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9B80FEF-C951-F20B-F2C8-309ABD0FF251}"/>
              </a:ext>
            </a:extLst>
          </p:cNvPr>
          <p:cNvSpPr>
            <a:spLocks noGrp="1" noChangeArrowheads="1"/>
          </p:cNvSpPr>
          <p:nvPr>
            <p:ph type="title"/>
          </p:nvPr>
        </p:nvSpPr>
        <p:spPr>
          <a:xfrm>
            <a:off x="0" y="137398"/>
            <a:ext cx="8162925" cy="708025"/>
          </a:xfrm>
        </p:spPr>
        <p:txBody>
          <a:bodyPr/>
          <a:lstStyle/>
          <a:p>
            <a:r>
              <a:rPr lang="zh-CN" altLang="en-US" sz="4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（1）电流元</a:t>
            </a:r>
          </a:p>
        </p:txBody>
      </p:sp>
      <p:sp>
        <p:nvSpPr>
          <p:cNvPr id="40963" name="Rectangle 3">
            <a:extLst>
              <a:ext uri="{FF2B5EF4-FFF2-40B4-BE49-F238E27FC236}">
                <a16:creationId xmlns:a16="http://schemas.microsoft.com/office/drawing/2014/main" id="{B6DA0116-DAB3-86BE-6315-B4D7DEAF16C5}"/>
              </a:ext>
            </a:extLst>
          </p:cNvPr>
          <p:cNvSpPr>
            <a:spLocks noGrp="1" noChangeArrowheads="1"/>
          </p:cNvSpPr>
          <p:nvPr>
            <p:ph type="body" idx="1"/>
          </p:nvPr>
        </p:nvSpPr>
        <p:spPr>
          <a:xfrm>
            <a:off x="435427" y="799472"/>
            <a:ext cx="8162925" cy="1329005"/>
          </a:xfrm>
        </p:spPr>
        <p:txBody>
          <a:bodyPr>
            <a:noAutofit/>
          </a:bodyPr>
          <a:lstStyle/>
          <a:p>
            <a:pPr marL="0" indent="0">
              <a:lnSpc>
                <a:spcPct val="150000"/>
              </a:lnSpc>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载流回路分割成许多无穷小的线元（</a:t>
            </a:r>
            <a:r>
              <a:rPr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电流元</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求出任意一对电流元之间相互作用，整个闭合回路受的力便可通过矢量叠加计算出来。</a:t>
            </a:r>
          </a:p>
        </p:txBody>
      </p:sp>
      <p:grpSp>
        <p:nvGrpSpPr>
          <p:cNvPr id="13" name="组合 12">
            <a:extLst>
              <a:ext uri="{FF2B5EF4-FFF2-40B4-BE49-F238E27FC236}">
                <a16:creationId xmlns:a16="http://schemas.microsoft.com/office/drawing/2014/main" id="{35FE7DDB-4EDB-2C15-2761-D375052817EB}"/>
              </a:ext>
            </a:extLst>
          </p:cNvPr>
          <p:cNvGrpSpPr/>
          <p:nvPr/>
        </p:nvGrpSpPr>
        <p:grpSpPr>
          <a:xfrm>
            <a:off x="435429" y="3904979"/>
            <a:ext cx="7480994" cy="472349"/>
            <a:chOff x="435429" y="3704682"/>
            <a:chExt cx="7480994" cy="472349"/>
          </a:xfrm>
        </p:grpSpPr>
        <p:graphicFrame>
          <p:nvGraphicFramePr>
            <p:cNvPr id="40966" name="Object 4">
              <a:extLst>
                <a:ext uri="{FF2B5EF4-FFF2-40B4-BE49-F238E27FC236}">
                  <a16:creationId xmlns:a16="http://schemas.microsoft.com/office/drawing/2014/main" id="{E39EA6AA-255C-B043-FC58-0ECF599B8B67}"/>
                </a:ext>
              </a:extLst>
            </p:cNvPr>
            <p:cNvGraphicFramePr>
              <a:graphicFrameLocks noChangeAspect="1"/>
            </p:cNvGraphicFramePr>
            <p:nvPr>
              <p:extLst>
                <p:ext uri="{D42A27DB-BD31-4B8C-83A1-F6EECF244321}">
                  <p14:modId xmlns:p14="http://schemas.microsoft.com/office/powerpoint/2010/main" val="2601301291"/>
                </p:ext>
              </p:extLst>
            </p:nvPr>
          </p:nvGraphicFramePr>
          <p:xfrm>
            <a:off x="6674835" y="3704682"/>
            <a:ext cx="497856" cy="472349"/>
          </p:xfrm>
          <a:graphic>
            <a:graphicData uri="http://schemas.openxmlformats.org/presentationml/2006/ole">
              <mc:AlternateContent xmlns:mc="http://schemas.openxmlformats.org/markup-compatibility/2006">
                <mc:Choice xmlns:v="urn:schemas-microsoft-com:vml" Requires="v">
                  <p:oleObj spid="_x0000_s2056" name="Equation" r:id="rId4" imgW="241300" imgH="228600" progId="Equation.DSMT4">
                    <p:embed/>
                  </p:oleObj>
                </mc:Choice>
                <mc:Fallback>
                  <p:oleObj name="Equation" r:id="rId4" imgW="241300" imgH="228600" progId="Equation.DSMT4">
                    <p:embed/>
                    <p:pic>
                      <p:nvPicPr>
                        <p:cNvPr id="40966" name="Object 4">
                          <a:extLst>
                            <a:ext uri="{FF2B5EF4-FFF2-40B4-BE49-F238E27FC236}">
                              <a16:creationId xmlns:a16="http://schemas.microsoft.com/office/drawing/2014/main" id="{E39EA6AA-255C-B043-FC58-0ECF599B8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4835" y="3704682"/>
                          <a:ext cx="497856" cy="472349"/>
                        </a:xfrm>
                        <a:prstGeom prst="rect">
                          <a:avLst/>
                        </a:prstGeom>
                        <a:noFill/>
                        <a:ln>
                          <a:noFill/>
                        </a:ln>
                      </p:spPr>
                    </p:pic>
                  </p:oleObj>
                </mc:Fallback>
              </mc:AlternateContent>
            </a:graphicData>
          </a:graphic>
        </p:graphicFrame>
        <p:sp>
          <p:nvSpPr>
            <p:cNvPr id="5" name="文本框 4">
              <a:extLst>
                <a:ext uri="{FF2B5EF4-FFF2-40B4-BE49-F238E27FC236}">
                  <a16:creationId xmlns:a16="http://schemas.microsoft.com/office/drawing/2014/main" id="{C3BA70C0-0E29-5414-613D-61621CBF32E3}"/>
                </a:ext>
              </a:extLst>
            </p:cNvPr>
            <p:cNvSpPr txBox="1"/>
            <p:nvPr/>
          </p:nvSpPr>
          <p:spPr>
            <a:xfrm>
              <a:off x="435429" y="3715366"/>
              <a:ext cx="7480994" cy="461665"/>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面电流元：讨论面电流间相互作用力时，用       表征；</a:t>
              </a:r>
            </a:p>
          </p:txBody>
        </p:sp>
      </p:grpSp>
      <p:grpSp>
        <p:nvGrpSpPr>
          <p:cNvPr id="12" name="组合 11">
            <a:extLst>
              <a:ext uri="{FF2B5EF4-FFF2-40B4-BE49-F238E27FC236}">
                <a16:creationId xmlns:a16="http://schemas.microsoft.com/office/drawing/2014/main" id="{11D46A0D-0BBF-85D1-7F8B-754957C12A9F}"/>
              </a:ext>
            </a:extLst>
          </p:cNvPr>
          <p:cNvGrpSpPr/>
          <p:nvPr/>
        </p:nvGrpSpPr>
        <p:grpSpPr>
          <a:xfrm>
            <a:off x="459778" y="3261622"/>
            <a:ext cx="6908073" cy="461665"/>
            <a:chOff x="459778" y="3061325"/>
            <a:chExt cx="6908073" cy="461665"/>
          </a:xfrm>
        </p:grpSpPr>
        <p:graphicFrame>
          <p:nvGraphicFramePr>
            <p:cNvPr id="40965" name="Object 3">
              <a:extLst>
                <a:ext uri="{FF2B5EF4-FFF2-40B4-BE49-F238E27FC236}">
                  <a16:creationId xmlns:a16="http://schemas.microsoft.com/office/drawing/2014/main" id="{BCB5D2B3-AB0D-C121-4ABA-9EB2383B1AE3}"/>
                </a:ext>
              </a:extLst>
            </p:cNvPr>
            <p:cNvGraphicFramePr>
              <a:graphicFrameLocks noChangeAspect="1"/>
            </p:cNvGraphicFramePr>
            <p:nvPr>
              <p:extLst>
                <p:ext uri="{D42A27DB-BD31-4B8C-83A1-F6EECF244321}">
                  <p14:modId xmlns:p14="http://schemas.microsoft.com/office/powerpoint/2010/main" val="2156809140"/>
                </p:ext>
              </p:extLst>
            </p:nvPr>
          </p:nvGraphicFramePr>
          <p:xfrm>
            <a:off x="5518329" y="3077362"/>
            <a:ext cx="534942" cy="445628"/>
          </p:xfrm>
          <a:graphic>
            <a:graphicData uri="http://schemas.openxmlformats.org/presentationml/2006/ole">
              <mc:AlternateContent xmlns:mc="http://schemas.openxmlformats.org/markup-compatibility/2006">
                <mc:Choice xmlns:v="urn:schemas-microsoft-com:vml" Requires="v">
                  <p:oleObj spid="_x0000_s2057" name="Equation" r:id="rId6" imgW="304536" imgH="253780" progId="Equation.3">
                    <p:embed/>
                  </p:oleObj>
                </mc:Choice>
                <mc:Fallback>
                  <p:oleObj name="Equation" r:id="rId6" imgW="304536" imgH="253780" progId="Equation.3">
                    <p:embed/>
                    <p:pic>
                      <p:nvPicPr>
                        <p:cNvPr id="40965" name="Object 3">
                          <a:extLst>
                            <a:ext uri="{FF2B5EF4-FFF2-40B4-BE49-F238E27FC236}">
                              <a16:creationId xmlns:a16="http://schemas.microsoft.com/office/drawing/2014/main" id="{BCB5D2B3-AB0D-C121-4ABA-9EB2383B1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8329" y="3077362"/>
                          <a:ext cx="534942" cy="445628"/>
                        </a:xfrm>
                        <a:prstGeom prst="rect">
                          <a:avLst/>
                        </a:prstGeom>
                        <a:noFill/>
                        <a:ln>
                          <a:noFill/>
                        </a:ln>
                      </p:spPr>
                    </p:pic>
                  </p:oleObj>
                </mc:Fallback>
              </mc:AlternateContent>
            </a:graphicData>
          </a:graphic>
        </p:graphicFrame>
        <p:sp>
          <p:nvSpPr>
            <p:cNvPr id="6" name="文本框 5">
              <a:extLst>
                <a:ext uri="{FF2B5EF4-FFF2-40B4-BE49-F238E27FC236}">
                  <a16:creationId xmlns:a16="http://schemas.microsoft.com/office/drawing/2014/main" id="{1FD61AF9-1F2C-6B34-CBF1-A26C2C55744D}"/>
                </a:ext>
              </a:extLst>
            </p:cNvPr>
            <p:cNvSpPr txBox="1"/>
            <p:nvPr/>
          </p:nvSpPr>
          <p:spPr>
            <a:xfrm>
              <a:off x="459778" y="3061325"/>
              <a:ext cx="6908073" cy="461665"/>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体电流元：导体横截面较大时，用        表征；</a:t>
              </a:r>
              <a:endPar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graphicFrame>
        <p:nvGraphicFramePr>
          <p:cNvPr id="40964" name="Object 2">
            <a:extLst>
              <a:ext uri="{FF2B5EF4-FFF2-40B4-BE49-F238E27FC236}">
                <a16:creationId xmlns:a16="http://schemas.microsoft.com/office/drawing/2014/main" id="{1EFFF59D-0783-C16C-2E8B-668209A3FCE3}"/>
              </a:ext>
            </a:extLst>
          </p:cNvPr>
          <p:cNvGraphicFramePr>
            <a:graphicFrameLocks noChangeAspect="1"/>
          </p:cNvGraphicFramePr>
          <p:nvPr>
            <p:extLst>
              <p:ext uri="{D42A27DB-BD31-4B8C-83A1-F6EECF244321}">
                <p14:modId xmlns:p14="http://schemas.microsoft.com/office/powerpoint/2010/main" val="3116445489"/>
              </p:ext>
            </p:extLst>
          </p:nvPr>
        </p:nvGraphicFramePr>
        <p:xfrm>
          <a:off x="5785800" y="2543515"/>
          <a:ext cx="469131" cy="445628"/>
        </p:xfrm>
        <a:graphic>
          <a:graphicData uri="http://schemas.openxmlformats.org/presentationml/2006/ole">
            <mc:AlternateContent xmlns:mc="http://schemas.openxmlformats.org/markup-compatibility/2006">
              <mc:Choice xmlns:v="urn:schemas-microsoft-com:vml" Requires="v">
                <p:oleObj spid="_x0000_s2058" name="Equation" r:id="rId8" imgW="241300" imgH="228600" progId="Equation.DSMT4">
                  <p:embed/>
                </p:oleObj>
              </mc:Choice>
              <mc:Fallback>
                <p:oleObj name="Equation" r:id="rId8" imgW="241300" imgH="228600" progId="Equation.DSMT4">
                  <p:embed/>
                  <p:pic>
                    <p:nvPicPr>
                      <p:cNvPr id="40964" name="Object 2">
                        <a:extLst>
                          <a:ext uri="{FF2B5EF4-FFF2-40B4-BE49-F238E27FC236}">
                            <a16:creationId xmlns:a16="http://schemas.microsoft.com/office/drawing/2014/main" id="{1EFFF59D-0783-C16C-2E8B-668209A3FC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800" y="2543515"/>
                        <a:ext cx="469131" cy="445628"/>
                      </a:xfrm>
                      <a:prstGeom prst="rect">
                        <a:avLst/>
                      </a:prstGeom>
                      <a:noFill/>
                      <a:ln>
                        <a:noFill/>
                      </a:ln>
                    </p:spPr>
                  </p:pic>
                </p:oleObj>
              </mc:Fallback>
            </mc:AlternateContent>
          </a:graphicData>
        </a:graphic>
      </p:graphicFrame>
      <p:sp>
        <p:nvSpPr>
          <p:cNvPr id="7" name="文本框 6">
            <a:extLst>
              <a:ext uri="{FF2B5EF4-FFF2-40B4-BE49-F238E27FC236}">
                <a16:creationId xmlns:a16="http://schemas.microsoft.com/office/drawing/2014/main" id="{135CF262-E7BA-EEF0-E4D6-65D2BEA1B146}"/>
              </a:ext>
            </a:extLst>
          </p:cNvPr>
          <p:cNvSpPr txBox="1"/>
          <p:nvPr/>
        </p:nvSpPr>
        <p:spPr>
          <a:xfrm>
            <a:off x="459778" y="2571149"/>
            <a:ext cx="6908073" cy="461665"/>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线电流元：导体横截面积很小时，用       表征；</a:t>
            </a:r>
            <a:endPar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任意多边形: 形状 14">
            <a:extLst>
              <a:ext uri="{FF2B5EF4-FFF2-40B4-BE49-F238E27FC236}">
                <a16:creationId xmlns:a16="http://schemas.microsoft.com/office/drawing/2014/main" id="{5434BEF2-A9B2-B266-5B68-4AE79B5FA801}"/>
              </a:ext>
            </a:extLst>
          </p:cNvPr>
          <p:cNvSpPr/>
          <p:nvPr/>
        </p:nvSpPr>
        <p:spPr>
          <a:xfrm>
            <a:off x="1233530" y="4615507"/>
            <a:ext cx="1182491" cy="1637210"/>
          </a:xfrm>
          <a:custGeom>
            <a:avLst/>
            <a:gdLst>
              <a:gd name="connsiteX0" fmla="*/ 771218 w 1182491"/>
              <a:gd name="connsiteY0" fmla="*/ 2217 h 1637210"/>
              <a:gd name="connsiteX1" fmla="*/ 353207 w 1182491"/>
              <a:gd name="connsiteY1" fmla="*/ 98012 h 1637210"/>
              <a:gd name="connsiteX2" fmla="*/ 4864 w 1182491"/>
              <a:gd name="connsiteY2" fmla="*/ 707612 h 1637210"/>
              <a:gd name="connsiteX3" fmla="*/ 196453 w 1182491"/>
              <a:gd name="connsiteY3" fmla="*/ 1604594 h 1637210"/>
              <a:gd name="connsiteX4" fmla="*/ 823470 w 1182491"/>
              <a:gd name="connsiteY4" fmla="*/ 1378172 h 1637210"/>
              <a:gd name="connsiteX5" fmla="*/ 1171813 w 1182491"/>
              <a:gd name="connsiteY5" fmla="*/ 777280 h 1637210"/>
              <a:gd name="connsiteX6" fmla="*/ 1067310 w 1182491"/>
              <a:gd name="connsiteY6" fmla="*/ 106720 h 1637210"/>
              <a:gd name="connsiteX7" fmla="*/ 771218 w 1182491"/>
              <a:gd name="connsiteY7" fmla="*/ 2217 h 16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491" h="1637210" extrusionOk="0">
                <a:moveTo>
                  <a:pt x="771218" y="2217"/>
                </a:moveTo>
                <a:cubicBezTo>
                  <a:pt x="639884" y="-6831"/>
                  <a:pt x="457618" y="-10804"/>
                  <a:pt x="353207" y="98012"/>
                </a:cubicBezTo>
                <a:cubicBezTo>
                  <a:pt x="258282" y="222483"/>
                  <a:pt x="2550" y="457419"/>
                  <a:pt x="4864" y="707612"/>
                </a:cubicBezTo>
                <a:cubicBezTo>
                  <a:pt x="-38948" y="975980"/>
                  <a:pt x="54570" y="1522955"/>
                  <a:pt x="196453" y="1604594"/>
                </a:cubicBezTo>
                <a:cubicBezTo>
                  <a:pt x="314994" y="1706564"/>
                  <a:pt x="693694" y="1531723"/>
                  <a:pt x="823470" y="1378172"/>
                </a:cubicBezTo>
                <a:cubicBezTo>
                  <a:pt x="998076" y="1241715"/>
                  <a:pt x="1140081" y="970856"/>
                  <a:pt x="1171813" y="777280"/>
                </a:cubicBezTo>
                <a:cubicBezTo>
                  <a:pt x="1185697" y="561274"/>
                  <a:pt x="1122160" y="240198"/>
                  <a:pt x="1067310" y="106720"/>
                </a:cubicBezTo>
                <a:cubicBezTo>
                  <a:pt x="1004603" y="-37665"/>
                  <a:pt x="887487" y="7487"/>
                  <a:pt x="771218" y="2217"/>
                </a:cubicBezTo>
                <a:close/>
              </a:path>
            </a:pathLst>
          </a:custGeom>
          <a:noFill/>
          <a:ln w="38100">
            <a:extLst>
              <a:ext uri="{C807C97D-BFC1-408E-A445-0C87EB9F89A2}">
                <ask:lineSketchStyleProps xmlns:ask="http://schemas.microsoft.com/office/drawing/2018/sketchyshapes" xmlns="" sd="1219033472">
                  <a:custGeom>
                    <a:avLst/>
                    <a:gdLst>
                      <a:gd name="connsiteX0" fmla="*/ 771218 w 1182491"/>
                      <a:gd name="connsiteY0" fmla="*/ 2217 h 1637210"/>
                      <a:gd name="connsiteX1" fmla="*/ 353207 w 1182491"/>
                      <a:gd name="connsiteY1" fmla="*/ 98012 h 1637210"/>
                      <a:gd name="connsiteX2" fmla="*/ 4864 w 1182491"/>
                      <a:gd name="connsiteY2" fmla="*/ 707612 h 1637210"/>
                      <a:gd name="connsiteX3" fmla="*/ 196453 w 1182491"/>
                      <a:gd name="connsiteY3" fmla="*/ 1604594 h 1637210"/>
                      <a:gd name="connsiteX4" fmla="*/ 823470 w 1182491"/>
                      <a:gd name="connsiteY4" fmla="*/ 1378172 h 1637210"/>
                      <a:gd name="connsiteX5" fmla="*/ 1171813 w 1182491"/>
                      <a:gd name="connsiteY5" fmla="*/ 777280 h 1637210"/>
                      <a:gd name="connsiteX6" fmla="*/ 1067310 w 1182491"/>
                      <a:gd name="connsiteY6" fmla="*/ 106720 h 1637210"/>
                      <a:gd name="connsiteX7" fmla="*/ 771218 w 1182491"/>
                      <a:gd name="connsiteY7" fmla="*/ 2217 h 16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491" h="1637210">
                        <a:moveTo>
                          <a:pt x="771218" y="2217"/>
                        </a:moveTo>
                        <a:cubicBezTo>
                          <a:pt x="652201" y="766"/>
                          <a:pt x="480933" y="-19554"/>
                          <a:pt x="353207" y="98012"/>
                        </a:cubicBezTo>
                        <a:cubicBezTo>
                          <a:pt x="225481" y="215578"/>
                          <a:pt x="30990" y="456515"/>
                          <a:pt x="4864" y="707612"/>
                        </a:cubicBezTo>
                        <a:cubicBezTo>
                          <a:pt x="-21262" y="958709"/>
                          <a:pt x="60019" y="1492834"/>
                          <a:pt x="196453" y="1604594"/>
                        </a:cubicBezTo>
                        <a:cubicBezTo>
                          <a:pt x="332887" y="1716354"/>
                          <a:pt x="660910" y="1516058"/>
                          <a:pt x="823470" y="1378172"/>
                        </a:cubicBezTo>
                        <a:cubicBezTo>
                          <a:pt x="986030" y="1240286"/>
                          <a:pt x="1131173" y="989189"/>
                          <a:pt x="1171813" y="777280"/>
                        </a:cubicBezTo>
                        <a:cubicBezTo>
                          <a:pt x="1212453" y="565371"/>
                          <a:pt x="1128270" y="234446"/>
                          <a:pt x="1067310" y="106720"/>
                        </a:cubicBezTo>
                        <a:cubicBezTo>
                          <a:pt x="1006350" y="-21006"/>
                          <a:pt x="890235" y="3668"/>
                          <a:pt x="771218" y="2217"/>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2206807F-90E8-57B2-EC1D-7FB468974894}"/>
              </a:ext>
            </a:extLst>
          </p:cNvPr>
          <p:cNvCxnSpPr/>
          <p:nvPr/>
        </p:nvCxnSpPr>
        <p:spPr>
          <a:xfrm flipH="1">
            <a:off x="1308061" y="4833758"/>
            <a:ext cx="156754" cy="235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2">
            <a:extLst>
              <a:ext uri="{FF2B5EF4-FFF2-40B4-BE49-F238E27FC236}">
                <a16:creationId xmlns:a16="http://schemas.microsoft.com/office/drawing/2014/main" id="{2B074654-BD49-8AE2-1FAC-C1B054EDE2E6}"/>
              </a:ext>
            </a:extLst>
          </p:cNvPr>
          <p:cNvGraphicFramePr>
            <a:graphicFrameLocks noChangeAspect="1"/>
          </p:cNvGraphicFramePr>
          <p:nvPr>
            <p:extLst>
              <p:ext uri="{D42A27DB-BD31-4B8C-83A1-F6EECF244321}">
                <p14:modId xmlns:p14="http://schemas.microsoft.com/office/powerpoint/2010/main" val="4039934667"/>
              </p:ext>
            </p:extLst>
          </p:nvPr>
        </p:nvGraphicFramePr>
        <p:xfrm>
          <a:off x="761413" y="4456609"/>
          <a:ext cx="625026" cy="593713"/>
        </p:xfrm>
        <a:graphic>
          <a:graphicData uri="http://schemas.openxmlformats.org/presentationml/2006/ole">
            <mc:AlternateContent xmlns:mc="http://schemas.openxmlformats.org/markup-compatibility/2006">
              <mc:Choice xmlns:v="urn:schemas-microsoft-com:vml" Requires="v">
                <p:oleObj spid="_x0000_s2059" name="Equation" r:id="rId10" imgW="241300" imgH="228600" progId="Equation.DSMT4">
                  <p:embed/>
                </p:oleObj>
              </mc:Choice>
              <mc:Fallback>
                <p:oleObj name="Equation" r:id="rId10" imgW="241300" imgH="228600" progId="Equation.DSMT4">
                  <p:embed/>
                  <p:pic>
                    <p:nvPicPr>
                      <p:cNvPr id="40964" name="Object 2">
                        <a:extLst>
                          <a:ext uri="{FF2B5EF4-FFF2-40B4-BE49-F238E27FC236}">
                            <a16:creationId xmlns:a16="http://schemas.microsoft.com/office/drawing/2014/main" id="{1EFFF59D-0783-C16C-2E8B-668209A3FC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413" y="4456609"/>
                        <a:ext cx="625026" cy="593713"/>
                      </a:xfrm>
                      <a:prstGeom prst="rect">
                        <a:avLst/>
                      </a:prstGeom>
                      <a:noFill/>
                      <a:ln>
                        <a:noFill/>
                      </a:ln>
                    </p:spPr>
                  </p:pic>
                </p:oleObj>
              </mc:Fallback>
            </mc:AlternateContent>
          </a:graphicData>
        </a:graphic>
      </p:graphicFrame>
      <p:sp>
        <p:nvSpPr>
          <p:cNvPr id="20" name="文本框 19">
            <a:extLst>
              <a:ext uri="{FF2B5EF4-FFF2-40B4-BE49-F238E27FC236}">
                <a16:creationId xmlns:a16="http://schemas.microsoft.com/office/drawing/2014/main" id="{D74B9EC5-DF02-D7A9-281A-5E3252122AD7}"/>
              </a:ext>
            </a:extLst>
          </p:cNvPr>
          <p:cNvSpPr txBox="1"/>
          <p:nvPr/>
        </p:nvSpPr>
        <p:spPr>
          <a:xfrm>
            <a:off x="1014000" y="6342017"/>
            <a:ext cx="1415772" cy="461665"/>
          </a:xfrm>
          <a:prstGeom prst="rect">
            <a:avLst/>
          </a:prstGeom>
          <a:noFill/>
        </p:spPr>
        <p:txBody>
          <a:bodyPr wrap="none" rtlCol="0">
            <a:spAutoFit/>
          </a:bodyPr>
          <a:lstStyle/>
          <a:p>
            <a:r>
              <a:rPr lang="zh-CN" altLang="en-US" sz="2400" dirty="0"/>
              <a:t>线电流元</a:t>
            </a:r>
          </a:p>
        </p:txBody>
      </p:sp>
      <p:sp>
        <p:nvSpPr>
          <p:cNvPr id="21" name="圆柱体 20">
            <a:extLst>
              <a:ext uri="{FF2B5EF4-FFF2-40B4-BE49-F238E27FC236}">
                <a16:creationId xmlns:a16="http://schemas.microsoft.com/office/drawing/2014/main" id="{B064D45A-B291-6893-A802-F4C923459460}"/>
              </a:ext>
            </a:extLst>
          </p:cNvPr>
          <p:cNvSpPr/>
          <p:nvPr/>
        </p:nvSpPr>
        <p:spPr>
          <a:xfrm rot="5400000">
            <a:off x="3610048" y="4435556"/>
            <a:ext cx="1341125" cy="1701027"/>
          </a:xfrm>
          <a:prstGeom prst="can">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079C982D-588D-CF1C-6FB0-D5CA7263239B}"/>
              </a:ext>
            </a:extLst>
          </p:cNvPr>
          <p:cNvCxnSpPr/>
          <p:nvPr/>
        </p:nvCxnSpPr>
        <p:spPr>
          <a:xfrm>
            <a:off x="3622424" y="4683908"/>
            <a:ext cx="6581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23BEEAE-7718-1572-A419-95E4948C792B}"/>
              </a:ext>
            </a:extLst>
          </p:cNvPr>
          <p:cNvCxnSpPr/>
          <p:nvPr/>
        </p:nvCxnSpPr>
        <p:spPr>
          <a:xfrm>
            <a:off x="3622424" y="4833758"/>
            <a:ext cx="6581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D13B536-802A-CAEF-BB1D-3431A7FE9DEB}"/>
              </a:ext>
            </a:extLst>
          </p:cNvPr>
          <p:cNvCxnSpPr/>
          <p:nvPr/>
        </p:nvCxnSpPr>
        <p:spPr>
          <a:xfrm>
            <a:off x="3621735" y="5076907"/>
            <a:ext cx="6581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8C439F7-3637-C9FC-6C87-381190984308}"/>
              </a:ext>
            </a:extLst>
          </p:cNvPr>
          <p:cNvCxnSpPr/>
          <p:nvPr/>
        </p:nvCxnSpPr>
        <p:spPr>
          <a:xfrm>
            <a:off x="3621735" y="5434112"/>
            <a:ext cx="6581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53908F9-AB86-F41D-24FA-2E97530DBD9F}"/>
              </a:ext>
            </a:extLst>
          </p:cNvPr>
          <p:cNvCxnSpPr/>
          <p:nvPr/>
        </p:nvCxnSpPr>
        <p:spPr>
          <a:xfrm>
            <a:off x="3621735" y="5708970"/>
            <a:ext cx="6581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453BCA7-BB5E-E582-C9E9-74E0E5696953}"/>
              </a:ext>
            </a:extLst>
          </p:cNvPr>
          <p:cNvCxnSpPr/>
          <p:nvPr/>
        </p:nvCxnSpPr>
        <p:spPr>
          <a:xfrm>
            <a:off x="3621735" y="5863920"/>
            <a:ext cx="65818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圆柱体 28">
            <a:extLst>
              <a:ext uri="{FF2B5EF4-FFF2-40B4-BE49-F238E27FC236}">
                <a16:creationId xmlns:a16="http://schemas.microsoft.com/office/drawing/2014/main" id="{6ABEA7A3-9658-CD10-EFF7-971E02BF8AC1}"/>
              </a:ext>
            </a:extLst>
          </p:cNvPr>
          <p:cNvSpPr/>
          <p:nvPr/>
        </p:nvSpPr>
        <p:spPr>
          <a:xfrm rot="5400000">
            <a:off x="4371026" y="5057585"/>
            <a:ext cx="291728" cy="405185"/>
          </a:xfrm>
          <a:prstGeom prst="can">
            <a:avLst/>
          </a:prstGeom>
          <a:solidFill>
            <a:schemeClr val="accent1">
              <a:alpha val="20000"/>
            </a:schemeClr>
          </a:solidFill>
          <a:ln w="317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对象 29">
            <a:extLst>
              <a:ext uri="{FF2B5EF4-FFF2-40B4-BE49-F238E27FC236}">
                <a16:creationId xmlns:a16="http://schemas.microsoft.com/office/drawing/2014/main" id="{DC2F06E3-472F-19EF-B1DD-77CEFDC873DB}"/>
              </a:ext>
            </a:extLst>
          </p:cNvPr>
          <p:cNvGraphicFramePr>
            <a:graphicFrameLocks noChangeAspect="1"/>
          </p:cNvGraphicFramePr>
          <p:nvPr>
            <p:extLst>
              <p:ext uri="{D42A27DB-BD31-4B8C-83A1-F6EECF244321}">
                <p14:modId xmlns:p14="http://schemas.microsoft.com/office/powerpoint/2010/main" val="2025970919"/>
              </p:ext>
            </p:extLst>
          </p:nvPr>
        </p:nvGraphicFramePr>
        <p:xfrm>
          <a:off x="4255847" y="4642536"/>
          <a:ext cx="655246" cy="471777"/>
        </p:xfrm>
        <a:graphic>
          <a:graphicData uri="http://schemas.openxmlformats.org/presentationml/2006/ole">
            <mc:AlternateContent xmlns:mc="http://schemas.openxmlformats.org/markup-compatibility/2006">
              <mc:Choice xmlns:v="urn:schemas-microsoft-com:vml" Requires="v">
                <p:oleObj spid="_x0000_s2060" name="Equation" r:id="rId11" imgW="317160" imgH="228600" progId="Equation.DSMT4">
                  <p:embed/>
                </p:oleObj>
              </mc:Choice>
              <mc:Fallback>
                <p:oleObj name="Equation" r:id="rId11" imgW="317160" imgH="228600" progId="Equation.DSMT4">
                  <p:embed/>
                  <p:pic>
                    <p:nvPicPr>
                      <p:cNvPr id="0" name=""/>
                      <p:cNvPicPr/>
                      <p:nvPr/>
                    </p:nvPicPr>
                    <p:blipFill>
                      <a:blip r:embed="rId12"/>
                      <a:stretch>
                        <a:fillRect/>
                      </a:stretch>
                    </p:blipFill>
                    <p:spPr>
                      <a:xfrm>
                        <a:off x="4255847" y="4642536"/>
                        <a:ext cx="655246" cy="471777"/>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63D2CA76-1A05-124F-FDF8-7C42BD928FBC}"/>
              </a:ext>
            </a:extLst>
          </p:cNvPr>
          <p:cNvSpPr txBox="1"/>
          <p:nvPr/>
        </p:nvSpPr>
        <p:spPr>
          <a:xfrm>
            <a:off x="3572035" y="6321822"/>
            <a:ext cx="1415772" cy="461665"/>
          </a:xfrm>
          <a:prstGeom prst="rect">
            <a:avLst/>
          </a:prstGeom>
          <a:noFill/>
        </p:spPr>
        <p:txBody>
          <a:bodyPr wrap="none" rtlCol="0">
            <a:spAutoFit/>
          </a:bodyPr>
          <a:lstStyle/>
          <a:p>
            <a:r>
              <a:rPr lang="zh-CN" altLang="en-US" sz="2400" dirty="0"/>
              <a:t>体电流元</a:t>
            </a:r>
          </a:p>
        </p:txBody>
      </p:sp>
      <p:sp>
        <p:nvSpPr>
          <p:cNvPr id="32" name="平行四边形 31">
            <a:extLst>
              <a:ext uri="{FF2B5EF4-FFF2-40B4-BE49-F238E27FC236}">
                <a16:creationId xmlns:a16="http://schemas.microsoft.com/office/drawing/2014/main" id="{0E54135D-E35F-FE04-576B-CC1864D2BE06}"/>
              </a:ext>
            </a:extLst>
          </p:cNvPr>
          <p:cNvSpPr/>
          <p:nvPr/>
        </p:nvSpPr>
        <p:spPr>
          <a:xfrm>
            <a:off x="5863686" y="4823032"/>
            <a:ext cx="2734668" cy="874290"/>
          </a:xfrm>
          <a:prstGeom prst="parallelogram">
            <a:avLst>
              <a:gd name="adj" fmla="val 143804"/>
            </a:avLst>
          </a:prstGeom>
          <a:solidFill>
            <a:schemeClr val="accent1">
              <a:alpha val="48000"/>
            </a:schemeClr>
          </a:solidFill>
          <a:ln>
            <a:solidFill>
              <a:schemeClr val="accent1">
                <a:shade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E16A4146-68A8-AAD5-5F73-2C629FFA6AD7}"/>
              </a:ext>
            </a:extLst>
          </p:cNvPr>
          <p:cNvCxnSpPr>
            <a:cxnSpLocks/>
          </p:cNvCxnSpPr>
          <p:nvPr/>
        </p:nvCxnSpPr>
        <p:spPr>
          <a:xfrm flipH="1">
            <a:off x="7456602" y="4946406"/>
            <a:ext cx="661277" cy="4487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平行四边形 37">
            <a:extLst>
              <a:ext uri="{FF2B5EF4-FFF2-40B4-BE49-F238E27FC236}">
                <a16:creationId xmlns:a16="http://schemas.microsoft.com/office/drawing/2014/main" id="{CE0F9744-44FB-93C0-E979-BAC231DAF7CF}"/>
              </a:ext>
            </a:extLst>
          </p:cNvPr>
          <p:cNvSpPr/>
          <p:nvPr/>
        </p:nvSpPr>
        <p:spPr>
          <a:xfrm>
            <a:off x="6455921" y="5286432"/>
            <a:ext cx="634400" cy="239220"/>
          </a:xfrm>
          <a:prstGeom prst="parallelogram">
            <a:avLst>
              <a:gd name="adj" fmla="val 143804"/>
            </a:avLst>
          </a:prstGeom>
          <a:solidFill>
            <a:srgbClr val="0000CC">
              <a:alpha val="48000"/>
            </a:srgbClr>
          </a:solidFill>
          <a:ln>
            <a:solidFill>
              <a:schemeClr val="accent1">
                <a:shade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对象 38">
            <a:extLst>
              <a:ext uri="{FF2B5EF4-FFF2-40B4-BE49-F238E27FC236}">
                <a16:creationId xmlns:a16="http://schemas.microsoft.com/office/drawing/2014/main" id="{DF153F6F-D829-09B6-2350-EECF187566A2}"/>
              </a:ext>
            </a:extLst>
          </p:cNvPr>
          <p:cNvGraphicFramePr>
            <a:graphicFrameLocks noChangeAspect="1"/>
          </p:cNvGraphicFramePr>
          <p:nvPr>
            <p:extLst>
              <p:ext uri="{D42A27DB-BD31-4B8C-83A1-F6EECF244321}">
                <p14:modId xmlns:p14="http://schemas.microsoft.com/office/powerpoint/2010/main" val="2372713512"/>
              </p:ext>
            </p:extLst>
          </p:nvPr>
        </p:nvGraphicFramePr>
        <p:xfrm>
          <a:off x="7011361" y="4822241"/>
          <a:ext cx="634400" cy="509332"/>
        </p:xfrm>
        <a:graphic>
          <a:graphicData uri="http://schemas.openxmlformats.org/presentationml/2006/ole">
            <mc:AlternateContent xmlns:mc="http://schemas.openxmlformats.org/markup-compatibility/2006">
              <mc:Choice xmlns:v="urn:schemas-microsoft-com:vml" Requires="v">
                <p:oleObj spid="_x0000_s2061" name="Equation" r:id="rId13" imgW="253800" imgH="203040" progId="Equation.DSMT4">
                  <p:embed/>
                </p:oleObj>
              </mc:Choice>
              <mc:Fallback>
                <p:oleObj name="Equation" r:id="rId13" imgW="253800" imgH="203040" progId="Equation.DSMT4">
                  <p:embed/>
                  <p:pic>
                    <p:nvPicPr>
                      <p:cNvPr id="0" name=""/>
                      <p:cNvPicPr/>
                      <p:nvPr/>
                    </p:nvPicPr>
                    <p:blipFill>
                      <a:blip r:embed="rId14"/>
                      <a:stretch>
                        <a:fillRect/>
                      </a:stretch>
                    </p:blipFill>
                    <p:spPr>
                      <a:xfrm>
                        <a:off x="7011361" y="4822241"/>
                        <a:ext cx="634400" cy="509332"/>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B92B67D4-B9FB-A7D1-688E-83744AC8A073}"/>
              </a:ext>
            </a:extLst>
          </p:cNvPr>
          <p:cNvSpPr txBox="1"/>
          <p:nvPr/>
        </p:nvSpPr>
        <p:spPr>
          <a:xfrm>
            <a:off x="6316772" y="6288890"/>
            <a:ext cx="1415772" cy="461665"/>
          </a:xfrm>
          <a:prstGeom prst="rect">
            <a:avLst/>
          </a:prstGeom>
          <a:noFill/>
        </p:spPr>
        <p:txBody>
          <a:bodyPr wrap="none" rtlCol="0">
            <a:spAutoFit/>
          </a:bodyPr>
          <a:lstStyle/>
          <a:p>
            <a:r>
              <a:rPr lang="zh-CN" altLang="en-US" sz="2400" dirty="0"/>
              <a:t>面电流元</a:t>
            </a:r>
          </a:p>
        </p:txBody>
      </p:sp>
      <p:cxnSp>
        <p:nvCxnSpPr>
          <p:cNvPr id="41" name="直接箭头连接符 40">
            <a:extLst>
              <a:ext uri="{FF2B5EF4-FFF2-40B4-BE49-F238E27FC236}">
                <a16:creationId xmlns:a16="http://schemas.microsoft.com/office/drawing/2014/main" id="{036D33F3-3CDB-0EE0-3C4D-EE4235DCF611}"/>
              </a:ext>
            </a:extLst>
          </p:cNvPr>
          <p:cNvCxnSpPr>
            <a:cxnSpLocks/>
          </p:cNvCxnSpPr>
          <p:nvPr/>
        </p:nvCxnSpPr>
        <p:spPr>
          <a:xfrm flipH="1">
            <a:off x="6615324" y="5292600"/>
            <a:ext cx="327773" cy="2330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7C5C7DC-0BB4-4AAE-894E-3065FBEB3E37}"/>
              </a:ext>
            </a:extLst>
          </p:cNvPr>
          <p:cNvSpPr>
            <a:spLocks noGrp="1"/>
          </p:cNvSpPr>
          <p:nvPr>
            <p:ph type="sldNum" sz="quarter" idx="12"/>
          </p:nvPr>
        </p:nvSpPr>
        <p:spPr/>
        <p:txBody>
          <a:bodyPr/>
          <a:lstStyle/>
          <a:p>
            <a:fld id="{565CE74E-AB26-4998-AD42-012C4C1AD076}" type="slidenum">
              <a:rPr lang="zh-CN" altLang="en-US" smtClean="0"/>
              <a:t>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20" grpId="0"/>
      <p:bldP spid="21" grpId="0" animBg="1"/>
      <p:bldP spid="29" grpId="0" animBg="1"/>
      <p:bldP spid="31" grpId="0"/>
      <p:bldP spid="32" grpId="0" animBg="1"/>
      <p:bldP spid="38"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4F243024-CD91-C0AF-E03C-22FC7315EFAE}"/>
              </a:ext>
            </a:extLst>
          </p:cNvPr>
          <p:cNvSpPr>
            <a:spLocks noGrp="1" noChangeArrowheads="1"/>
          </p:cNvSpPr>
          <p:nvPr>
            <p:ph type="body" idx="1"/>
          </p:nvPr>
        </p:nvSpPr>
        <p:spPr>
          <a:xfrm>
            <a:off x="324825" y="745294"/>
            <a:ext cx="8494349" cy="5761694"/>
          </a:xfrm>
        </p:spPr>
        <p:txBody>
          <a:bodyPr>
            <a:noAutofit/>
          </a:bodyPr>
          <a:lstStyle/>
          <a:p>
            <a:pPr>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电流元类似于静电学中的电荷元（</a:t>
            </a:r>
            <a:r>
              <a:rPr lang="en-US" altLang="zh-CN" sz="2400" dirty="0" err="1">
                <a:latin typeface="黑体" panose="02010609060101010101" pitchFamily="49" charset="-122"/>
                <a:ea typeface="黑体" panose="02010609060101010101" pitchFamily="49" charset="-122"/>
              </a:rPr>
              <a:t>dq</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u"/>
            </a:pPr>
            <a:r>
              <a:rPr lang="zh-CN" altLang="en-US" sz="2400" dirty="0">
                <a:solidFill>
                  <a:srgbClr val="0000CC"/>
                </a:solidFill>
                <a:latin typeface="黑体" panose="02010609060101010101" pitchFamily="49" charset="-122"/>
                <a:ea typeface="黑体" panose="02010609060101010101" pitchFamily="49" charset="-122"/>
              </a:rPr>
              <a:t>电流元</a:t>
            </a:r>
            <a:r>
              <a:rPr lang="zh-CN" altLang="en-US" sz="2400" dirty="0">
                <a:latin typeface="黑体" panose="02010609060101010101" pitchFamily="49" charset="-122"/>
                <a:ea typeface="黑体" panose="02010609060101010101" pitchFamily="49" charset="-122"/>
              </a:rPr>
              <a:t>与</a:t>
            </a:r>
            <a:r>
              <a:rPr lang="zh-CN" altLang="en-US" sz="2400" dirty="0">
                <a:solidFill>
                  <a:srgbClr val="0000CC"/>
                </a:solidFill>
                <a:latin typeface="黑体" panose="02010609060101010101" pitchFamily="49" charset="-122"/>
                <a:ea typeface="黑体" panose="02010609060101010101" pitchFamily="49" charset="-122"/>
              </a:rPr>
              <a:t>电荷元</a:t>
            </a:r>
            <a:r>
              <a:rPr lang="en-US" altLang="zh-CN"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dq</a:t>
            </a:r>
            <a:r>
              <a:rPr lang="en-US" altLang="zh-CN"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的区别：</a:t>
            </a:r>
            <a:r>
              <a:rPr lang="zh-CN" altLang="en-US" sz="2400" dirty="0">
                <a:solidFill>
                  <a:srgbClr val="0000CC"/>
                </a:solidFill>
                <a:latin typeface="黑体" panose="02010609060101010101" pitchFamily="49" charset="-122"/>
                <a:ea typeface="黑体" panose="02010609060101010101" pitchFamily="49" charset="-122"/>
              </a:rPr>
              <a:t>电荷元</a:t>
            </a:r>
            <a:r>
              <a:rPr lang="zh-CN" altLang="en-US" sz="2400" dirty="0">
                <a:latin typeface="黑体" panose="02010609060101010101" pitchFamily="49" charset="-122"/>
                <a:ea typeface="黑体" panose="02010609060101010101" pitchFamily="49" charset="-122"/>
              </a:rPr>
              <a:t>是</a:t>
            </a:r>
            <a:r>
              <a:rPr lang="zh-CN" altLang="en-US" sz="2400" dirty="0">
                <a:solidFill>
                  <a:srgbClr val="0000CC"/>
                </a:solidFill>
                <a:latin typeface="黑体" panose="02010609060101010101" pitchFamily="49" charset="-122"/>
                <a:ea typeface="黑体" panose="02010609060101010101" pitchFamily="49" charset="-122"/>
              </a:rPr>
              <a:t>标量</a:t>
            </a:r>
            <a:r>
              <a:rPr lang="zh-CN" altLang="en-US" sz="2400" dirty="0">
                <a:latin typeface="黑体" panose="02010609060101010101" pitchFamily="49" charset="-122"/>
                <a:ea typeface="黑体" panose="02010609060101010101" pitchFamily="49" charset="-122"/>
              </a:rPr>
              <a:t>，电流元有方向，是</a:t>
            </a:r>
            <a:r>
              <a:rPr lang="zh-CN" altLang="en-US" sz="2400" dirty="0">
                <a:solidFill>
                  <a:srgbClr val="FF0000"/>
                </a:solidFill>
                <a:latin typeface="黑体" panose="02010609060101010101" pitchFamily="49" charset="-122"/>
                <a:ea typeface="黑体" panose="02010609060101010101" pitchFamily="49" charset="-122"/>
              </a:rPr>
              <a:t>矢量</a:t>
            </a:r>
            <a:r>
              <a:rPr lang="zh-CN" altLang="en-US" sz="2400" dirty="0">
                <a:latin typeface="黑体" panose="02010609060101010101" pitchFamily="49" charset="-122"/>
                <a:ea typeface="黑体" panose="02010609060101010101" pitchFamily="49" charset="-122"/>
              </a:rPr>
              <a:t>。</a:t>
            </a:r>
          </a:p>
          <a:p>
            <a:pPr algn="just">
              <a:lnSpc>
                <a:spcPct val="150000"/>
              </a:lnSpc>
              <a:spcBef>
                <a:spcPts val="1200"/>
              </a:spcBef>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由于</a:t>
            </a:r>
            <a:r>
              <a:rPr lang="zh-CN" altLang="en-US" sz="2400" dirty="0">
                <a:solidFill>
                  <a:srgbClr val="0000CC"/>
                </a:solidFill>
                <a:latin typeface="黑体" panose="02010609060101010101" pitchFamily="49" charset="-122"/>
                <a:ea typeface="黑体" panose="02010609060101010101" pitchFamily="49" charset="-122"/>
              </a:rPr>
              <a:t>独立的稳恒电流元是不存在</a:t>
            </a:r>
            <a:r>
              <a:rPr lang="zh-CN" altLang="en-US" sz="2400" dirty="0">
                <a:latin typeface="黑体" panose="02010609060101010101" pitchFamily="49" charset="-122"/>
                <a:ea typeface="黑体" panose="02010609060101010101" pitchFamily="49" charset="-122"/>
              </a:rPr>
              <a:t>的，所以无法直接用实验来确定它们的相互作用力。电流元之间的相互作用规律只能间接地从闭合载流回路的实验中倒推出来。</a:t>
            </a:r>
            <a:endParaRPr lang="en-US" altLang="zh-CN" sz="2400" dirty="0">
              <a:latin typeface="黑体" panose="02010609060101010101" pitchFamily="49" charset="-122"/>
              <a:ea typeface="黑体" panose="02010609060101010101" pitchFamily="49" charset="-122"/>
            </a:endParaRPr>
          </a:p>
          <a:p>
            <a:pPr algn="just">
              <a:lnSpc>
                <a:spcPct val="150000"/>
              </a:lnSpc>
              <a:spcBef>
                <a:spcPts val="1200"/>
              </a:spcBef>
              <a:buFont typeface="Wingdings" panose="05000000000000000000" pitchFamily="2" charset="2"/>
              <a:buChar char="u"/>
            </a:pPr>
            <a:r>
              <a:rPr lang="zh-CN" altLang="en-US" sz="2400" dirty="0">
                <a:solidFill>
                  <a:srgbClr val="0000CC"/>
                </a:solidFill>
                <a:latin typeface="黑体" panose="02010609060101010101" pitchFamily="49" charset="-122"/>
                <a:ea typeface="黑体" panose="02010609060101010101" pitchFamily="49" charset="-122"/>
              </a:rPr>
              <a:t>安培定律并不是直接从实验得到的</a:t>
            </a:r>
            <a:r>
              <a:rPr lang="zh-CN" altLang="en-US" sz="2400" dirty="0">
                <a:latin typeface="黑体" panose="02010609060101010101" pitchFamily="49" charset="-122"/>
                <a:ea typeface="黑体" panose="02010609060101010101" pitchFamily="49" charset="-122"/>
              </a:rPr>
              <a:t>，而是在安培设计得很巧妙的四个实验和一个假设的基础上，用相当高超的数学技巧相结合得到的。</a:t>
            </a:r>
          </a:p>
        </p:txBody>
      </p:sp>
      <p:sp>
        <p:nvSpPr>
          <p:cNvPr id="2" name="灯片编号占位符 1">
            <a:extLst>
              <a:ext uri="{FF2B5EF4-FFF2-40B4-BE49-F238E27FC236}">
                <a16:creationId xmlns:a16="http://schemas.microsoft.com/office/drawing/2014/main" id="{8AF6428E-BA59-45B2-BE74-BAAD1E2FBC94}"/>
              </a:ext>
            </a:extLst>
          </p:cNvPr>
          <p:cNvSpPr>
            <a:spLocks noGrp="1"/>
          </p:cNvSpPr>
          <p:nvPr>
            <p:ph type="sldNum" sz="quarter" idx="12"/>
          </p:nvPr>
        </p:nvSpPr>
        <p:spPr/>
        <p:txBody>
          <a:bodyPr/>
          <a:lstStyle/>
          <a:p>
            <a:fld id="{565CE74E-AB26-4998-AD42-012C4C1AD076}" type="slidenum">
              <a:rPr lang="zh-CN" altLang="en-US" smtClean="0"/>
              <a:t>14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3172EF1-8483-FB01-F777-893C1901BEE8}"/>
              </a:ext>
            </a:extLst>
          </p:cNvPr>
          <p:cNvSpPr>
            <a:spLocks noGrp="1" noChangeArrowheads="1"/>
          </p:cNvSpPr>
          <p:nvPr>
            <p:ph type="title"/>
          </p:nvPr>
        </p:nvSpPr>
        <p:spPr>
          <a:xfrm>
            <a:off x="323850" y="26988"/>
            <a:ext cx="4535488" cy="823912"/>
          </a:xfrm>
        </p:spPr>
        <p:txBody>
          <a:bodyPr>
            <a:normAutofit/>
          </a:bodyPr>
          <a:lstStyle/>
          <a:p>
            <a:pPr algn="just" eaLnBrk="1" hangingPunct="1">
              <a:lnSpc>
                <a:spcPct val="150000"/>
              </a:lnSpc>
            </a:pPr>
            <a:r>
              <a:rPr lang="zh-CN" altLang="en-US" sz="3200" b="1" dirty="0">
                <a:solidFill>
                  <a:srgbClr val="000066"/>
                </a:solidFill>
                <a:latin typeface="黑体" panose="02010609060101010101" pitchFamily="49" charset="-122"/>
                <a:ea typeface="黑体" panose="02010609060101010101" pitchFamily="49" charset="-122"/>
              </a:rPr>
              <a:t>困难</a:t>
            </a:r>
          </a:p>
        </p:txBody>
      </p:sp>
      <p:sp>
        <p:nvSpPr>
          <p:cNvPr id="23555" name="Rectangle 3">
            <a:extLst>
              <a:ext uri="{FF2B5EF4-FFF2-40B4-BE49-F238E27FC236}">
                <a16:creationId xmlns:a16="http://schemas.microsoft.com/office/drawing/2014/main" id="{CE6F5CDD-9DDD-7780-014E-E530875E577E}"/>
              </a:ext>
            </a:extLst>
          </p:cNvPr>
          <p:cNvSpPr>
            <a:spLocks noGrp="1" noChangeArrowheads="1"/>
          </p:cNvSpPr>
          <p:nvPr>
            <p:ph type="body" idx="1"/>
          </p:nvPr>
        </p:nvSpPr>
        <p:spPr>
          <a:xfrm>
            <a:off x="146592" y="1104900"/>
            <a:ext cx="9020175" cy="4648200"/>
          </a:xfrm>
        </p:spPr>
        <p:txBody>
          <a:bodyPr>
            <a:normAutofit/>
          </a:bodyPr>
          <a:lstStyle/>
          <a:p>
            <a:pPr eaLnBrk="1" hangingPunct="1">
              <a:lnSpc>
                <a:spcPct val="150000"/>
              </a:lnSpc>
              <a:buFont typeface="Wingdings" panose="05000000000000000000" pitchFamily="2" charset="2"/>
              <a:buChar char="u"/>
            </a:pPr>
            <a:r>
              <a:rPr lang="zh-CN" altLang="en-US" sz="2400" b="1" dirty="0">
                <a:solidFill>
                  <a:srgbClr val="003300"/>
                </a:solidFill>
                <a:latin typeface="黑体" panose="02010609060101010101" pitchFamily="49" charset="-122"/>
                <a:ea typeface="黑体" panose="02010609060101010101" pitchFamily="49" charset="-122"/>
              </a:rPr>
              <a:t>两电流元及两者连线三者</a:t>
            </a:r>
            <a:r>
              <a:rPr lang="zh-CN" altLang="en-US" sz="2400" b="1" dirty="0">
                <a:solidFill>
                  <a:srgbClr val="FF0000"/>
                </a:solidFill>
                <a:latin typeface="黑体" panose="02010609060101010101" pitchFamily="49" charset="-122"/>
                <a:ea typeface="黑体" panose="02010609060101010101" pitchFamily="49" charset="-122"/>
              </a:rPr>
              <a:t>不共面</a:t>
            </a:r>
            <a:r>
              <a:rPr lang="zh-CN" altLang="en-US" sz="2400" b="1" dirty="0">
                <a:solidFill>
                  <a:srgbClr val="003300"/>
                </a:solidFill>
                <a:latin typeface="黑体" panose="02010609060101010101" pitchFamily="49" charset="-122"/>
                <a:ea typeface="黑体" panose="02010609060101010101" pitchFamily="49" charset="-122"/>
              </a:rPr>
              <a:t>；</a:t>
            </a:r>
          </a:p>
          <a:p>
            <a:pPr eaLnBrk="1" hangingPunct="1">
              <a:lnSpc>
                <a:spcPct val="150000"/>
              </a:lnSpc>
              <a:buFont typeface="Wingdings" panose="05000000000000000000" pitchFamily="2" charset="2"/>
              <a:buChar char="u"/>
            </a:pPr>
            <a:r>
              <a:rPr lang="zh-CN" altLang="en-US" sz="2400" b="1" dirty="0">
                <a:solidFill>
                  <a:srgbClr val="003300"/>
                </a:solidFill>
                <a:latin typeface="黑体" panose="02010609060101010101" pitchFamily="49" charset="-122"/>
                <a:ea typeface="黑体" panose="02010609060101010101" pitchFamily="49" charset="-122"/>
              </a:rPr>
              <a:t>涉及的几何因素更多，难度增大；</a:t>
            </a:r>
          </a:p>
          <a:p>
            <a:pPr eaLnBrk="1" hangingPunct="1">
              <a:lnSpc>
                <a:spcPct val="150000"/>
              </a:lnSpc>
              <a:spcBef>
                <a:spcPct val="50000"/>
              </a:spcBef>
              <a:buFont typeface="Wingdings" panose="05000000000000000000" pitchFamily="2" charset="2"/>
              <a:buChar char="u"/>
            </a:pPr>
            <a:r>
              <a:rPr lang="zh-CN" altLang="en-US" sz="2400" b="1" dirty="0">
                <a:solidFill>
                  <a:srgbClr val="003300"/>
                </a:solidFill>
                <a:latin typeface="黑体" panose="02010609060101010101" pitchFamily="49" charset="-122"/>
                <a:ea typeface="黑体" panose="02010609060101010101" pitchFamily="49" charset="-122"/>
              </a:rPr>
              <a:t>安培精心设计了四个示零实验和提出一个假设来解决这些困难；</a:t>
            </a:r>
          </a:p>
          <a:p>
            <a:pPr eaLnBrk="1" hangingPunct="1">
              <a:lnSpc>
                <a:spcPct val="150000"/>
              </a:lnSpc>
            </a:pPr>
            <a:endParaRPr lang="en-US" altLang="zh-CN" sz="2400" b="1" dirty="0">
              <a:solidFill>
                <a:srgbClr val="003300"/>
              </a:solidFill>
              <a:latin typeface="黑体" panose="02010609060101010101" pitchFamily="49" charset="-122"/>
              <a:ea typeface="黑体" panose="02010609060101010101" pitchFamily="49" charset="-122"/>
            </a:endParaRPr>
          </a:p>
        </p:txBody>
      </p:sp>
      <p:pic>
        <p:nvPicPr>
          <p:cNvPr id="4" name="Picture 3">
            <a:extLst>
              <a:ext uri="{FF2B5EF4-FFF2-40B4-BE49-F238E27FC236}">
                <a16:creationId xmlns:a16="http://schemas.microsoft.com/office/drawing/2014/main" id="{D52161FB-2141-495C-9510-77C0351E1695}"/>
              </a:ext>
            </a:extLst>
          </p:cNvPr>
          <p:cNvPicPr>
            <a:picLocks noChangeAspect="1"/>
          </p:cNvPicPr>
          <p:nvPr/>
        </p:nvPicPr>
        <p:blipFill>
          <a:blip r:embed="rId2"/>
          <a:stretch>
            <a:fillRect/>
          </a:stretch>
        </p:blipFill>
        <p:spPr>
          <a:xfrm>
            <a:off x="2365373" y="3727449"/>
            <a:ext cx="4537075" cy="2146300"/>
          </a:xfrm>
          <a:prstGeom prst="rect">
            <a:avLst/>
          </a:prstGeom>
          <a:ln>
            <a:noFill/>
          </a:ln>
          <a:effectLst>
            <a:outerShdw blurRad="292100" dist="139700" dir="2700000" algn="tl" rotWithShape="0">
              <a:srgbClr val="333333">
                <a:alpha val="65000"/>
              </a:srgbClr>
            </a:outerShdw>
          </a:effectLst>
        </p:spPr>
      </p:pic>
      <p:sp>
        <p:nvSpPr>
          <p:cNvPr id="2" name="灯片编号占位符 1">
            <a:extLst>
              <a:ext uri="{FF2B5EF4-FFF2-40B4-BE49-F238E27FC236}">
                <a16:creationId xmlns:a16="http://schemas.microsoft.com/office/drawing/2014/main" id="{D7523AB7-132C-4B88-B5F0-E25D260473EF}"/>
              </a:ext>
            </a:extLst>
          </p:cNvPr>
          <p:cNvSpPr>
            <a:spLocks noGrp="1"/>
          </p:cNvSpPr>
          <p:nvPr>
            <p:ph type="sldNum" sz="quarter" idx="12"/>
          </p:nvPr>
        </p:nvSpPr>
        <p:spPr/>
        <p:txBody>
          <a:bodyPr/>
          <a:lstStyle/>
          <a:p>
            <a:fld id="{565CE74E-AB26-4998-AD42-012C4C1AD076}" type="slidenum">
              <a:rPr lang="zh-CN" altLang="en-US" smtClean="0"/>
              <a:t>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3555">
                                            <p:txEl>
                                              <p:pRg st="1" end="1"/>
                                            </p:txEl>
                                          </p:spTgt>
                                        </p:tgtEl>
                                        <p:attrNameLst>
                                          <p:attrName>style.visibility</p:attrName>
                                        </p:attrNameLst>
                                      </p:cBhvr>
                                      <p:to>
                                        <p:strVal val="visible"/>
                                      </p:to>
                                    </p:set>
                                    <p:animEffect transition="in" filter="blinds(horizontal)">
                                      <p:cBhvr>
                                        <p:cTn id="14" dur="500"/>
                                        <p:tgtEl>
                                          <p:spTgt spid="2355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19" dur="500"/>
                                        <p:tgtEl>
                                          <p:spTgt spid="23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A239645-004F-F39F-A1BF-B5756611A35D}"/>
              </a:ext>
            </a:extLst>
          </p:cNvPr>
          <p:cNvSpPr>
            <a:spLocks noGrp="1" noChangeArrowheads="1"/>
          </p:cNvSpPr>
          <p:nvPr>
            <p:ph type="title"/>
          </p:nvPr>
        </p:nvSpPr>
        <p:spPr>
          <a:xfrm>
            <a:off x="0" y="180522"/>
            <a:ext cx="8162925" cy="708025"/>
          </a:xfrm>
          <a:effectLst>
            <a:outerShdw blurRad="50800" dist="38100" dir="5400000" algn="t" rotWithShape="0">
              <a:prstClr val="black">
                <a:alpha val="40000"/>
              </a:prstClr>
            </a:outerShdw>
          </a:effectLst>
        </p:spPr>
        <p:txBody>
          <a:bodyPr/>
          <a:lstStyle/>
          <a:p>
            <a:r>
              <a:rPr lang="zh-CN" altLang="en-US" sz="4000" b="1" dirty="0">
                <a:solidFill>
                  <a:srgbClr val="0000CC"/>
                </a:solidFill>
                <a:latin typeface="黑体" panose="02010609060101010101" pitchFamily="49" charset="-122"/>
                <a:ea typeface="黑体" panose="02010609060101010101" pitchFamily="49" charset="-122"/>
              </a:rPr>
              <a:t>（</a:t>
            </a:r>
            <a:r>
              <a:rPr lang="en-US" altLang="zh-CN" sz="4000" b="1" dirty="0">
                <a:solidFill>
                  <a:srgbClr val="0000CC"/>
                </a:solidFill>
                <a:latin typeface="黑体" panose="02010609060101010101" pitchFamily="49" charset="-122"/>
                <a:ea typeface="黑体" panose="02010609060101010101" pitchFamily="49" charset="-122"/>
              </a:rPr>
              <a:t>2</a:t>
            </a:r>
            <a:r>
              <a:rPr lang="zh-CN" altLang="en-US" sz="4000" b="1" dirty="0">
                <a:solidFill>
                  <a:srgbClr val="0000CC"/>
                </a:solidFill>
                <a:latin typeface="黑体" panose="02010609060101010101" pitchFamily="49" charset="-122"/>
                <a:ea typeface="黑体" panose="02010609060101010101" pitchFamily="49" charset="-122"/>
              </a:rPr>
              <a:t>）安培的四个示零实验 </a:t>
            </a:r>
          </a:p>
        </p:txBody>
      </p:sp>
      <p:sp>
        <p:nvSpPr>
          <p:cNvPr id="54275" name="Rectangle 3">
            <a:extLst>
              <a:ext uri="{FF2B5EF4-FFF2-40B4-BE49-F238E27FC236}">
                <a16:creationId xmlns:a16="http://schemas.microsoft.com/office/drawing/2014/main" id="{B765C481-7A6B-431F-A7C9-F553FF1CF1C8}"/>
              </a:ext>
            </a:extLst>
          </p:cNvPr>
          <p:cNvSpPr>
            <a:spLocks noGrp="1" noChangeArrowheads="1"/>
          </p:cNvSpPr>
          <p:nvPr>
            <p:ph type="body" idx="1"/>
          </p:nvPr>
        </p:nvSpPr>
        <p:spPr>
          <a:xfrm>
            <a:off x="285750" y="888547"/>
            <a:ext cx="5244874" cy="6143625"/>
          </a:xfrm>
        </p:spPr>
        <p:txBody>
          <a:bodyPr/>
          <a:lstStyle/>
          <a:p>
            <a:pPr marL="0" indent="0" algn="just">
              <a:lnSpc>
                <a:spcPct val="150000"/>
              </a:lnSpc>
              <a:spcBef>
                <a:spcPct val="0"/>
              </a:spcBef>
              <a:buFont typeface="Wingdings" panose="05000000000000000000" pitchFamily="2" charset="2"/>
              <a:buNone/>
              <a:defRPr/>
            </a:pPr>
            <a:r>
              <a:rPr lang="zh-CN" altLang="en-US" sz="2400" dirty="0">
                <a:solidFill>
                  <a:srgbClr val="000000"/>
                </a:solidFill>
                <a:latin typeface="黑体" panose="02010609060101010101" pitchFamily="49" charset="-122"/>
                <a:ea typeface="黑体" panose="02010609060101010101" pitchFamily="49" charset="-122"/>
              </a:rPr>
              <a:t>安培的</a:t>
            </a:r>
            <a:r>
              <a:rPr lang="zh-CN" altLang="en-US" sz="2400" b="1" dirty="0">
                <a:solidFill>
                  <a:srgbClr val="FF0000"/>
                </a:solidFill>
                <a:latin typeface="黑体" panose="02010609060101010101" pitchFamily="49" charset="-122"/>
                <a:ea typeface="黑体" panose="02010609060101010101" pitchFamily="49" charset="-122"/>
              </a:rPr>
              <a:t>无定向秤装置：</a:t>
            </a:r>
            <a:endParaRPr lang="en-US" altLang="zh-CN" sz="2400" dirty="0">
              <a:solidFill>
                <a:srgbClr val="000000"/>
              </a:solidFill>
              <a:latin typeface="黑体" panose="02010609060101010101" pitchFamily="49" charset="-122"/>
              <a:ea typeface="黑体" panose="02010609060101010101" pitchFamily="49" charset="-122"/>
            </a:endParaRPr>
          </a:p>
          <a:p>
            <a:pPr algn="just">
              <a:lnSpc>
                <a:spcPct val="150000"/>
              </a:lnSpc>
              <a:spcBef>
                <a:spcPct val="0"/>
              </a:spcBef>
              <a:buFont typeface="Wingdings" panose="05000000000000000000" pitchFamily="2" charset="2"/>
              <a:buChar char="Ø"/>
              <a:defRPr/>
            </a:pPr>
            <a:r>
              <a:rPr lang="zh-CN" altLang="en-US" sz="2400" dirty="0">
                <a:solidFill>
                  <a:srgbClr val="000000"/>
                </a:solidFill>
                <a:latin typeface="黑体" panose="02010609060101010101" pitchFamily="49" charset="-122"/>
                <a:ea typeface="黑体" panose="02010609060101010101" pitchFamily="49" charset="-122"/>
              </a:rPr>
              <a:t>用一根硬导线弯成两个共面的大小相等的矩形线框。</a:t>
            </a:r>
            <a:endParaRPr lang="en-US" altLang="zh-CN" sz="2400" dirty="0">
              <a:solidFill>
                <a:srgbClr val="000000"/>
              </a:solidFill>
              <a:latin typeface="黑体" panose="02010609060101010101" pitchFamily="49" charset="-122"/>
              <a:ea typeface="黑体" panose="02010609060101010101" pitchFamily="49" charset="-122"/>
            </a:endParaRPr>
          </a:p>
          <a:p>
            <a:pPr algn="just">
              <a:lnSpc>
                <a:spcPct val="150000"/>
              </a:lnSpc>
              <a:spcBef>
                <a:spcPct val="0"/>
              </a:spcBef>
              <a:buFont typeface="Wingdings" panose="05000000000000000000" pitchFamily="2" charset="2"/>
              <a:buChar char="Ø"/>
              <a:defRPr/>
            </a:pPr>
            <a:r>
              <a:rPr lang="zh-CN" altLang="en-US" sz="2400" dirty="0">
                <a:solidFill>
                  <a:srgbClr val="000000"/>
                </a:solidFill>
                <a:latin typeface="黑体" panose="02010609060101010101" pitchFamily="49" charset="-122"/>
                <a:ea typeface="黑体" panose="02010609060101010101" pitchFamily="49" charset="-122"/>
              </a:rPr>
              <a:t>线框的两个端点</a:t>
            </a:r>
            <a:r>
              <a:rPr lang="en-US" altLang="zh-CN" sz="2400" dirty="0">
                <a:solidFill>
                  <a:srgbClr val="000000"/>
                </a:solidFill>
                <a:latin typeface="黑体" panose="02010609060101010101" pitchFamily="49" charset="-122"/>
                <a:ea typeface="黑体" panose="02010609060101010101" pitchFamily="49" charset="-122"/>
              </a:rPr>
              <a:t>A、B</a:t>
            </a:r>
            <a:r>
              <a:rPr lang="zh-CN" altLang="en-US" sz="2400" dirty="0">
                <a:solidFill>
                  <a:srgbClr val="000000"/>
                </a:solidFill>
                <a:latin typeface="黑体" panose="02010609060101010101" pitchFamily="49" charset="-122"/>
                <a:ea typeface="黑体" panose="02010609060101010101" pitchFamily="49" charset="-122"/>
              </a:rPr>
              <a:t>通过水银槽和固定支架相连，整个线框可以以水银槽为支点自由转动。</a:t>
            </a:r>
            <a:endParaRPr lang="en-US" altLang="zh-CN" sz="2400" dirty="0">
              <a:solidFill>
                <a:srgbClr val="000000"/>
              </a:solidFill>
              <a:latin typeface="黑体" panose="02010609060101010101" pitchFamily="49" charset="-122"/>
              <a:ea typeface="黑体" panose="02010609060101010101" pitchFamily="49" charset="-122"/>
            </a:endParaRPr>
          </a:p>
          <a:p>
            <a:pPr algn="just">
              <a:lnSpc>
                <a:spcPct val="150000"/>
              </a:lnSpc>
              <a:spcBef>
                <a:spcPct val="0"/>
              </a:spcBef>
              <a:buFont typeface="Wingdings" panose="05000000000000000000" pitchFamily="2" charset="2"/>
              <a:buChar char="Ø"/>
              <a:defRPr/>
            </a:pPr>
            <a:r>
              <a:rPr lang="zh-CN" altLang="en-US" sz="2400" dirty="0">
                <a:solidFill>
                  <a:srgbClr val="000000"/>
                </a:solidFill>
                <a:latin typeface="黑体" panose="02010609060101010101" pitchFamily="49" charset="-122"/>
                <a:ea typeface="黑体" panose="02010609060101010101" pitchFamily="49" charset="-122"/>
              </a:rPr>
              <a:t>接通电源时，两个线框中的电流方向正好相反。 </a:t>
            </a:r>
          </a:p>
          <a:p>
            <a:pPr>
              <a:defRPr/>
            </a:pPr>
            <a:endParaRPr lang="zh-CN" altLang="en-US" sz="3100" dirty="0">
              <a:latin typeface="黑体" panose="02010609060101010101" pitchFamily="49" charset="-122"/>
              <a:ea typeface="黑体" panose="02010609060101010101" pitchFamily="49" charset="-122"/>
            </a:endParaRPr>
          </a:p>
        </p:txBody>
      </p:sp>
      <p:pic>
        <p:nvPicPr>
          <p:cNvPr id="2" name="Picture 1">
            <a:extLst>
              <a:ext uri="{FF2B5EF4-FFF2-40B4-BE49-F238E27FC236}">
                <a16:creationId xmlns:a16="http://schemas.microsoft.com/office/drawing/2014/main" id="{21FF2034-BE76-481E-988E-6D54ED208560}"/>
              </a:ext>
            </a:extLst>
          </p:cNvPr>
          <p:cNvPicPr>
            <a:picLocks noChangeAspect="1"/>
          </p:cNvPicPr>
          <p:nvPr/>
        </p:nvPicPr>
        <p:blipFill>
          <a:blip r:embed="rId3"/>
          <a:stretch>
            <a:fillRect/>
          </a:stretch>
        </p:blipFill>
        <p:spPr>
          <a:xfrm>
            <a:off x="5706428" y="1272703"/>
            <a:ext cx="3151822" cy="3707549"/>
          </a:xfrm>
          <a:prstGeom prst="rect">
            <a:avLst/>
          </a:prstGeom>
          <a:ln>
            <a:noFill/>
          </a:ln>
          <a:effectLst/>
        </p:spPr>
      </p:pic>
      <p:sp>
        <p:nvSpPr>
          <p:cNvPr id="45061" name="Rectangle 2">
            <a:extLst>
              <a:ext uri="{FF2B5EF4-FFF2-40B4-BE49-F238E27FC236}">
                <a16:creationId xmlns:a16="http://schemas.microsoft.com/office/drawing/2014/main" id="{6EF8CF77-836E-0942-D5BC-9F85CF4B0DF8}"/>
              </a:ext>
            </a:extLst>
          </p:cNvPr>
          <p:cNvSpPr>
            <a:spLocks noChangeArrowheads="1"/>
          </p:cNvSpPr>
          <p:nvPr/>
        </p:nvSpPr>
        <p:spPr bwMode="auto">
          <a:xfrm>
            <a:off x="285750" y="5364408"/>
            <a:ext cx="839669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nSpc>
                <a:spcPct val="150000"/>
              </a:lnSpc>
              <a:spcBef>
                <a:spcPct val="0"/>
              </a:spcBef>
              <a:buClrTx/>
              <a:buSzTx/>
              <a:buFont typeface="Wingdings" panose="05000000000000000000" pitchFamily="2" charset="2"/>
              <a:buChar char="Ø"/>
            </a:pPr>
            <a:r>
              <a:rPr lang="zh-CN" altLang="en-US" sz="2400" dirty="0">
                <a:solidFill>
                  <a:srgbClr val="000000"/>
                </a:solidFill>
                <a:latin typeface="黑体" panose="02010609060101010101" pitchFamily="49" charset="-122"/>
                <a:ea typeface="黑体" panose="02010609060101010101" pitchFamily="49" charset="-122"/>
              </a:rPr>
              <a:t>在均匀磁场(如地磁场)中它所受到的合力和合力矩为零，处于随遇平衡；但在</a:t>
            </a:r>
            <a:r>
              <a:rPr lang="zh-CN" altLang="en-US" sz="2400" dirty="0">
                <a:solidFill>
                  <a:srgbClr val="0000CC"/>
                </a:solidFill>
                <a:latin typeface="黑体" panose="02010609060101010101" pitchFamily="49" charset="-122"/>
                <a:ea typeface="黑体" panose="02010609060101010101" pitchFamily="49" charset="-122"/>
              </a:rPr>
              <a:t>非均匀磁场</a:t>
            </a:r>
            <a:r>
              <a:rPr lang="zh-CN" altLang="en-US" sz="2400" dirty="0">
                <a:solidFill>
                  <a:srgbClr val="000000"/>
                </a:solidFill>
                <a:latin typeface="黑体" panose="02010609060101010101" pitchFamily="49" charset="-122"/>
                <a:ea typeface="黑体" panose="02010609060101010101" pitchFamily="49" charset="-122"/>
              </a:rPr>
              <a:t>中它会发生</a:t>
            </a:r>
            <a:r>
              <a:rPr lang="zh-CN" altLang="en-US" sz="2400" dirty="0">
                <a:solidFill>
                  <a:srgbClr val="0000CC"/>
                </a:solidFill>
                <a:latin typeface="黑体" panose="02010609060101010101" pitchFamily="49" charset="-122"/>
                <a:ea typeface="黑体" panose="02010609060101010101" pitchFamily="49" charset="-122"/>
              </a:rPr>
              <a:t>转动</a:t>
            </a:r>
            <a:r>
              <a:rPr lang="zh-CN" altLang="en-US" sz="2400" dirty="0">
                <a:solidFill>
                  <a:srgbClr val="000000"/>
                </a:solidFill>
                <a:latin typeface="黑体" panose="02010609060101010101" pitchFamily="49" charset="-122"/>
                <a:ea typeface="黑体" panose="02010609060101010101" pitchFamily="49" charset="-122"/>
              </a:rPr>
              <a:t>。</a:t>
            </a:r>
            <a:endParaRPr lang="zh-CN" altLang="en-US" sz="2400" dirty="0"/>
          </a:p>
          <a:p>
            <a:pPr>
              <a:lnSpc>
                <a:spcPct val="150000"/>
              </a:lnSpc>
              <a:spcBef>
                <a:spcPct val="0"/>
              </a:spcBef>
              <a:buClrTx/>
              <a:buSzTx/>
              <a:buFont typeface="Wingdings" panose="05000000000000000000" pitchFamily="2" charset="2"/>
              <a:buChar char="Ø"/>
            </a:pPr>
            <a:endParaRPr lang="en-US" altLang="zh-CN" sz="2400" dirty="0">
              <a:solidFill>
                <a:srgbClr val="000000"/>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9D30CE4C-7FF4-489D-9BB4-8E28ABDFC419}"/>
              </a:ext>
            </a:extLst>
          </p:cNvPr>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0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1" name="Rectangle 5">
            <a:extLst>
              <a:ext uri="{FF2B5EF4-FFF2-40B4-BE49-F238E27FC236}">
                <a16:creationId xmlns:a16="http://schemas.microsoft.com/office/drawing/2014/main" id="{9E5E662E-C6BD-0D88-0042-E173FCB20639}"/>
              </a:ext>
            </a:extLst>
          </p:cNvPr>
          <p:cNvSpPr>
            <a:spLocks noGrp="1" noChangeArrowheads="1"/>
          </p:cNvSpPr>
          <p:nvPr>
            <p:ph type="body" idx="4294967295"/>
          </p:nvPr>
        </p:nvSpPr>
        <p:spPr>
          <a:xfrm>
            <a:off x="88174" y="556622"/>
            <a:ext cx="5537200" cy="6527800"/>
          </a:xfrm>
        </p:spPr>
        <p:txBody>
          <a:bodyPr>
            <a:normAutofit fontScale="85000" lnSpcReduction="10000"/>
          </a:bodyPr>
          <a:lstStyle/>
          <a:p>
            <a:pPr marL="0" indent="0" eaLnBrk="1" hangingPunct="1">
              <a:buNone/>
            </a:pPr>
            <a:r>
              <a:rPr lang="zh-CN" altLang="en-US" sz="3300" b="1" dirty="0">
                <a:latin typeface="黑体" panose="02010609060101010101" pitchFamily="49" charset="-122"/>
                <a:ea typeface="黑体" panose="02010609060101010101" pitchFamily="49" charset="-122"/>
              </a:rPr>
              <a:t>实验一：</a:t>
            </a:r>
          </a:p>
          <a:p>
            <a:pPr lvl="1" eaLnBrk="1" hangingPunct="1">
              <a:lnSpc>
                <a:spcPct val="150000"/>
              </a:lnSpc>
              <a:spcBef>
                <a:spcPts val="1200"/>
              </a:spcBef>
              <a:buFont typeface="Wingdings" panose="05000000000000000000" pitchFamily="2" charset="2"/>
              <a:buChar char="u"/>
            </a:pPr>
            <a:r>
              <a:rPr lang="zh-CN" altLang="en-US" sz="3200" b="1" dirty="0">
                <a:latin typeface="黑体" panose="02010609060101010101" pitchFamily="49" charset="-122"/>
                <a:ea typeface="黑体" panose="02010609060101010101" pitchFamily="49" charset="-122"/>
              </a:rPr>
              <a:t>用</a:t>
            </a:r>
            <a:r>
              <a:rPr lang="zh-CN" altLang="en-US" sz="3200" b="1" dirty="0">
                <a:solidFill>
                  <a:srgbClr val="FF0000"/>
                </a:solidFill>
                <a:latin typeface="黑体" panose="02010609060101010101" pitchFamily="49" charset="-122"/>
                <a:ea typeface="黑体" panose="02010609060101010101" pitchFamily="49" charset="-122"/>
              </a:rPr>
              <a:t>对折导线</a:t>
            </a:r>
            <a:r>
              <a:rPr lang="zh-CN" altLang="en-US" sz="3200" b="1" dirty="0">
                <a:latin typeface="黑体" panose="02010609060101010101" pitchFamily="49" charset="-122"/>
                <a:ea typeface="黑体" panose="02010609060101010101" pitchFamily="49" charset="-122"/>
              </a:rPr>
              <a:t>，在其中通以大小相等、方向相反的电流．</a:t>
            </a:r>
          </a:p>
          <a:p>
            <a:pPr lvl="1" eaLnBrk="1" hangingPunct="1">
              <a:lnSpc>
                <a:spcPct val="150000"/>
              </a:lnSpc>
              <a:spcBef>
                <a:spcPts val="1200"/>
              </a:spcBef>
              <a:buFont typeface="Wingdings" panose="05000000000000000000" pitchFamily="2" charset="2"/>
              <a:buChar char="u"/>
            </a:pPr>
            <a:r>
              <a:rPr lang="zh-CN" altLang="en-US" sz="3200" b="1" dirty="0">
                <a:latin typeface="黑体" panose="02010609060101010101" pitchFamily="49" charset="-122"/>
                <a:ea typeface="黑体" panose="02010609060101010101" pitchFamily="49" charset="-122"/>
              </a:rPr>
              <a:t>把它移近无定向秤附近的不同部位，观察无定向秤的反应</a:t>
            </a:r>
          </a:p>
          <a:p>
            <a:pPr lvl="1" eaLnBrk="1" hangingPunct="1">
              <a:lnSpc>
                <a:spcPct val="150000"/>
              </a:lnSpc>
              <a:spcBef>
                <a:spcPts val="1200"/>
              </a:spcBef>
              <a:buFont typeface="Wingdings" panose="05000000000000000000" pitchFamily="2" charset="2"/>
              <a:buChar char="u"/>
            </a:pPr>
            <a:r>
              <a:rPr lang="zh-CN" altLang="en-US" sz="3200" b="1" dirty="0">
                <a:solidFill>
                  <a:srgbClr val="0000CC"/>
                </a:solidFill>
                <a:latin typeface="黑体" panose="02010609060101010101" pitchFamily="49" charset="-122"/>
                <a:ea typeface="黑体" panose="02010609060101010101" pitchFamily="49" charset="-122"/>
              </a:rPr>
              <a:t>结果：无定向秤不动</a:t>
            </a:r>
            <a:endParaRPr lang="en-US" altLang="zh-CN" sz="3200" b="1" dirty="0">
              <a:solidFill>
                <a:srgbClr val="0000CC"/>
              </a:solidFill>
              <a:latin typeface="黑体" panose="02010609060101010101" pitchFamily="49" charset="-122"/>
              <a:ea typeface="黑体" panose="02010609060101010101" pitchFamily="49" charset="-122"/>
            </a:endParaRPr>
          </a:p>
          <a:p>
            <a:pPr lvl="1" eaLnBrk="1" hangingPunct="1">
              <a:lnSpc>
                <a:spcPct val="150000"/>
              </a:lnSpc>
              <a:spcBef>
                <a:spcPts val="1200"/>
              </a:spcBef>
              <a:buFont typeface="Wingdings" panose="05000000000000000000" pitchFamily="2" charset="2"/>
              <a:buChar char="u"/>
            </a:pPr>
            <a:r>
              <a:rPr lang="zh-CN" altLang="en-US" sz="3200" b="1" dirty="0">
                <a:solidFill>
                  <a:srgbClr val="FF0000"/>
                </a:solidFill>
                <a:latin typeface="黑体" panose="02010609060101010101" pitchFamily="49" charset="-122"/>
                <a:ea typeface="黑体" panose="02010609060101010101" pitchFamily="49" charset="-122"/>
              </a:rPr>
              <a:t>说明：当电流反向时，它产生的作用力也反向，</a:t>
            </a:r>
            <a:r>
              <a:rPr lang="zh-CN" altLang="en-US" sz="3200" dirty="0">
                <a:solidFill>
                  <a:srgbClr val="FF0000"/>
                </a:solidFill>
                <a:latin typeface="黑体" panose="02010609060101010101" pitchFamily="49" charset="-122"/>
                <a:ea typeface="黑体" panose="02010609060101010101" pitchFamily="49" charset="-122"/>
              </a:rPr>
              <a:t>大小相等的电流产生的力的大小相等。</a:t>
            </a:r>
            <a:endParaRPr lang="zh-CN" altLang="en-US" sz="3200" b="1" dirty="0">
              <a:solidFill>
                <a:srgbClr val="FF0000"/>
              </a:solidFill>
              <a:latin typeface="黑体" panose="02010609060101010101" pitchFamily="49" charset="-122"/>
              <a:ea typeface="黑体" panose="02010609060101010101" pitchFamily="49" charset="-122"/>
            </a:endParaRPr>
          </a:p>
          <a:p>
            <a:pPr lvl="1" eaLnBrk="1" hangingPunct="1">
              <a:buFont typeface="Wingdings" panose="05000000000000000000" pitchFamily="2" charset="2"/>
              <a:buNone/>
            </a:pPr>
            <a:endParaRPr lang="en-US" altLang="zh-CN" sz="3200" b="1" dirty="0">
              <a:latin typeface="黑体" panose="02010609060101010101" pitchFamily="49" charset="-122"/>
              <a:ea typeface="黑体" panose="02010609060101010101" pitchFamily="49" charset="-122"/>
            </a:endParaRPr>
          </a:p>
        </p:txBody>
      </p:sp>
      <p:pic>
        <p:nvPicPr>
          <p:cNvPr id="6" name="Picture 5">
            <a:extLst>
              <a:ext uri="{FF2B5EF4-FFF2-40B4-BE49-F238E27FC236}">
                <a16:creationId xmlns:a16="http://schemas.microsoft.com/office/drawing/2014/main" id="{5D9D8444-47F8-4CF4-973B-F316649BADE5}"/>
              </a:ext>
            </a:extLst>
          </p:cNvPr>
          <p:cNvPicPr>
            <a:picLocks noChangeAspect="1"/>
          </p:cNvPicPr>
          <p:nvPr/>
        </p:nvPicPr>
        <p:blipFill>
          <a:blip r:embed="rId2"/>
          <a:stretch>
            <a:fillRect/>
          </a:stretch>
        </p:blipFill>
        <p:spPr>
          <a:xfrm>
            <a:off x="5888831" y="115888"/>
            <a:ext cx="2940050" cy="3457575"/>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2455E74E-EAAF-4654-8429-B029CE2A7F0D}"/>
              </a:ext>
            </a:extLst>
          </p:cNvPr>
          <p:cNvPicPr>
            <a:picLocks noChangeAspect="1"/>
          </p:cNvPicPr>
          <p:nvPr/>
        </p:nvPicPr>
        <p:blipFill>
          <a:blip r:embed="rId3"/>
          <a:stretch>
            <a:fillRect/>
          </a:stretch>
        </p:blipFill>
        <p:spPr>
          <a:xfrm>
            <a:off x="6522040" y="3656012"/>
            <a:ext cx="1830387" cy="3086100"/>
          </a:xfrm>
          <a:prstGeom prst="rect">
            <a:avLst/>
          </a:prstGeom>
          <a:ln>
            <a:noFill/>
          </a:ln>
          <a:effectLst>
            <a:outerShdw blurRad="292100" dist="139700" dir="2700000" algn="tl" rotWithShape="0">
              <a:srgbClr val="333333">
                <a:alpha val="65000"/>
              </a:srgbClr>
            </a:outerShdw>
          </a:effectLst>
        </p:spPr>
      </p:pic>
      <p:sp>
        <p:nvSpPr>
          <p:cNvPr id="3" name="灯片编号占位符 2">
            <a:extLst>
              <a:ext uri="{FF2B5EF4-FFF2-40B4-BE49-F238E27FC236}">
                <a16:creationId xmlns:a16="http://schemas.microsoft.com/office/drawing/2014/main" id="{61EDFCFF-CDD0-4DA5-92EC-F4B9C1E07388}"/>
              </a:ext>
            </a:extLst>
          </p:cNvPr>
          <p:cNvSpPr>
            <a:spLocks noGrp="1"/>
          </p:cNvSpPr>
          <p:nvPr>
            <p:ph type="sldNum" sz="quarter" idx="12"/>
          </p:nvPr>
        </p:nvSpPr>
        <p:spPr/>
        <p:txBody>
          <a:bodyPr/>
          <a:lstStyle/>
          <a:p>
            <a:fld id="{565CE74E-AB26-4998-AD42-012C4C1AD076}" type="slidenum">
              <a:rPr lang="zh-CN" altLang="en-US" smtClean="0"/>
              <a:t>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Effect transition="in" filter="blinds(horizontal)">
                                      <p:cBhvr>
                                        <p:cTn id="7" dur="500"/>
                                        <p:tgtEl>
                                          <p:spTgt spid="2458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81">
                                            <p:txEl>
                                              <p:pRg st="3" end="3"/>
                                            </p:txEl>
                                          </p:spTgt>
                                        </p:tgtEl>
                                        <p:attrNameLst>
                                          <p:attrName>style.visibility</p:attrName>
                                        </p:attrNameLst>
                                      </p:cBhvr>
                                      <p:to>
                                        <p:strVal val="visible"/>
                                      </p:to>
                                    </p:set>
                                    <p:animEffect transition="in" filter="blinds(horizontal)">
                                      <p:cBhvr>
                                        <p:cTn id="12" dur="500"/>
                                        <p:tgtEl>
                                          <p:spTgt spid="2458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81">
                                            <p:txEl>
                                              <p:pRg st="4" end="4"/>
                                            </p:txEl>
                                          </p:spTgt>
                                        </p:tgtEl>
                                        <p:attrNameLst>
                                          <p:attrName>style.visibility</p:attrName>
                                        </p:attrNameLst>
                                      </p:cBhvr>
                                      <p:to>
                                        <p:strVal val="visible"/>
                                      </p:to>
                                    </p:set>
                                    <p:animEffect transition="in" filter="blinds(horizontal)">
                                      <p:cBhvr>
                                        <p:cTn id="17" dur="500"/>
                                        <p:tgtEl>
                                          <p:spTgt spid="245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bldLvl="5"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821D975F-C771-FAAA-9BC3-9B95E049B49A}"/>
              </a:ext>
            </a:extLst>
          </p:cNvPr>
          <p:cNvSpPr>
            <a:spLocks noGrp="1" noChangeArrowheads="1"/>
          </p:cNvSpPr>
          <p:nvPr>
            <p:ph type="body" idx="1"/>
          </p:nvPr>
        </p:nvSpPr>
        <p:spPr>
          <a:xfrm>
            <a:off x="107950" y="228600"/>
            <a:ext cx="5805170" cy="5954486"/>
          </a:xfrm>
        </p:spPr>
        <p:txBody>
          <a:bodyPr>
            <a:normAutofit/>
          </a:bodyPr>
          <a:lstStyle/>
          <a:p>
            <a:pPr marL="0" indent="0" eaLnBrk="1" hangingPunct="1">
              <a:lnSpc>
                <a:spcPct val="90000"/>
              </a:lnSpc>
              <a:buNone/>
            </a:pPr>
            <a:r>
              <a:rPr lang="zh-CN" altLang="en-US" sz="3000" b="1" dirty="0">
                <a:latin typeface="黑体" panose="02010609060101010101" pitchFamily="49" charset="-122"/>
                <a:ea typeface="黑体" panose="02010609060101010101" pitchFamily="49" charset="-122"/>
              </a:rPr>
              <a:t>实验二：</a:t>
            </a:r>
          </a:p>
          <a:p>
            <a:pPr marL="349250" lvl="1" eaLnBrk="1" hangingPunct="1">
              <a:lnSpc>
                <a:spcPct val="150000"/>
              </a:lnSpc>
              <a:spcBef>
                <a:spcPts val="1200"/>
              </a:spcBef>
            </a:pPr>
            <a:r>
              <a:rPr lang="zh-CN" altLang="en-US" sz="2600" b="1" dirty="0">
                <a:latin typeface="黑体" panose="02010609060101010101" pitchFamily="49" charset="-122"/>
                <a:ea typeface="黑体" panose="02010609060101010101" pitchFamily="49" charset="-122"/>
              </a:rPr>
              <a:t>将对折导线中的一段绕在另一段上成螺旋形对无定向秤作用，结果也无偏转。</a:t>
            </a:r>
          </a:p>
          <a:p>
            <a:pPr>
              <a:lnSpc>
                <a:spcPct val="150000"/>
              </a:lnSpc>
              <a:spcBef>
                <a:spcPts val="1200"/>
              </a:spcBef>
            </a:pPr>
            <a:r>
              <a:rPr lang="zh-CN" altLang="en-US" sz="2600" b="1" dirty="0">
                <a:latin typeface="黑体" panose="02010609060101010101" pitchFamily="49" charset="-122"/>
                <a:ea typeface="黑体" panose="02010609060101010101" pitchFamily="49" charset="-122"/>
              </a:rPr>
              <a:t>这表明一段螺旋状导线的作用与一段直长导线的作用相同，从而</a:t>
            </a:r>
            <a:r>
              <a:rPr lang="zh-CN" altLang="en-US" sz="2600" b="1" dirty="0">
                <a:solidFill>
                  <a:srgbClr val="FF0000"/>
                </a:solidFill>
                <a:latin typeface="黑体" panose="02010609060101010101" pitchFamily="49" charset="-122"/>
                <a:ea typeface="黑体" panose="02010609060101010101" pitchFamily="49" charset="-122"/>
              </a:rPr>
              <a:t>证明电流元具有矢量性质，即许多电流元的合作用是各单个电流元作用的矢量叠加</a:t>
            </a:r>
            <a:r>
              <a:rPr lang="zh-CN" altLang="en-US" dirty="0">
                <a:solidFill>
                  <a:srgbClr val="000000"/>
                </a:solidFill>
                <a:latin typeface="黑体" panose="02010609060101010101" pitchFamily="49" charset="-122"/>
                <a:ea typeface="黑体" panose="02010609060101010101" pitchFamily="49" charset="-122"/>
              </a:rPr>
              <a:t>。</a:t>
            </a:r>
            <a:endParaRPr lang="en-US" altLang="zh-CN" dirty="0">
              <a:solidFill>
                <a:srgbClr val="000000"/>
              </a:solidFill>
              <a:latin typeface="黑体" panose="02010609060101010101" pitchFamily="49" charset="-122"/>
              <a:ea typeface="黑体" panose="02010609060101010101" pitchFamily="49" charset="-122"/>
            </a:endParaRPr>
          </a:p>
        </p:txBody>
      </p:sp>
      <p:pic>
        <p:nvPicPr>
          <p:cNvPr id="9" name="Picture 8">
            <a:extLst>
              <a:ext uri="{FF2B5EF4-FFF2-40B4-BE49-F238E27FC236}">
                <a16:creationId xmlns:a16="http://schemas.microsoft.com/office/drawing/2014/main" id="{733250C0-B946-4CA1-9D69-445E0BCCCFB2}"/>
              </a:ext>
            </a:extLst>
          </p:cNvPr>
          <p:cNvPicPr>
            <a:picLocks noChangeAspect="1"/>
          </p:cNvPicPr>
          <p:nvPr/>
        </p:nvPicPr>
        <p:blipFill>
          <a:blip r:embed="rId2"/>
          <a:stretch>
            <a:fillRect/>
          </a:stretch>
        </p:blipFill>
        <p:spPr>
          <a:xfrm>
            <a:off x="6019120" y="131762"/>
            <a:ext cx="2940050" cy="345916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76197BA-EBA6-4F14-963F-DFA7955E43D4}"/>
              </a:ext>
            </a:extLst>
          </p:cNvPr>
          <p:cNvPicPr>
            <a:picLocks noChangeAspect="1"/>
          </p:cNvPicPr>
          <p:nvPr/>
        </p:nvPicPr>
        <p:blipFill>
          <a:blip r:embed="rId3"/>
          <a:stretch>
            <a:fillRect/>
          </a:stretch>
        </p:blipFill>
        <p:spPr>
          <a:xfrm>
            <a:off x="6673397" y="3705225"/>
            <a:ext cx="1839913" cy="3152775"/>
          </a:xfrm>
          <a:prstGeom prst="rect">
            <a:avLst/>
          </a:prstGeom>
          <a:ln>
            <a:noFill/>
          </a:ln>
          <a:effectLst>
            <a:outerShdw blurRad="292100" dist="139700" dir="2700000" algn="tl" rotWithShape="0">
              <a:srgbClr val="333333">
                <a:alpha val="65000"/>
              </a:srgbClr>
            </a:outerShdw>
          </a:effectLst>
        </p:spPr>
      </p:pic>
      <p:sp>
        <p:nvSpPr>
          <p:cNvPr id="2" name="灯片编号占位符 1">
            <a:extLst>
              <a:ext uri="{FF2B5EF4-FFF2-40B4-BE49-F238E27FC236}">
                <a16:creationId xmlns:a16="http://schemas.microsoft.com/office/drawing/2014/main" id="{A12ACE52-91DB-492F-A51D-CF5EF09C8F85}"/>
              </a:ext>
            </a:extLst>
          </p:cNvPr>
          <p:cNvSpPr>
            <a:spLocks noGrp="1"/>
          </p:cNvSpPr>
          <p:nvPr>
            <p:ph type="sldNum" sz="quarter" idx="12"/>
          </p:nvPr>
        </p:nvSpPr>
        <p:spPr/>
        <p:txBody>
          <a:bodyPr/>
          <a:lstStyle/>
          <a:p>
            <a:fld id="{565CE74E-AB26-4998-AD42-012C4C1AD076}" type="slidenum">
              <a:rPr lang="zh-CN" altLang="en-US" smtClean="0"/>
              <a:t>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xEl>
                                              <p:pRg st="2" end="2"/>
                                            </p:txEl>
                                          </p:spTgt>
                                        </p:tgtEl>
                                        <p:attrNameLst>
                                          <p:attrName>style.visibility</p:attrName>
                                        </p:attrNameLst>
                                      </p:cBhvr>
                                      <p:to>
                                        <p:strVal val="visible"/>
                                      </p:to>
                                    </p:set>
                                    <p:animEffect transition="in" filter="blinds(horizontal)">
                                      <p:cBhvr>
                                        <p:cTn id="7" dur="500"/>
                                        <p:tgtEl>
                                          <p:spTgt spid="28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83" name="Text Box 11">
            <a:extLst>
              <a:ext uri="{FF2B5EF4-FFF2-40B4-BE49-F238E27FC236}">
                <a16:creationId xmlns:a16="http://schemas.microsoft.com/office/drawing/2014/main" id="{1ACC12B5-9D96-BBB4-D4E3-E46453C7F619}"/>
              </a:ext>
            </a:extLst>
          </p:cNvPr>
          <p:cNvSpPr txBox="1">
            <a:spLocks noChangeArrowheads="1"/>
          </p:cNvSpPr>
          <p:nvPr/>
        </p:nvSpPr>
        <p:spPr bwMode="auto">
          <a:xfrm>
            <a:off x="71438" y="173237"/>
            <a:ext cx="5048250" cy="330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174625">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实验三：</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lvl="1" eaLnBrk="1" hangingPunct="1">
              <a:lnSpc>
                <a:spcPct val="150000"/>
              </a:lnSpc>
              <a:buFontTx/>
              <a:buNone/>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弧形导体</a:t>
            </a:r>
            <a:r>
              <a:rPr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架在水银槽</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A、B</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上，导体</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与一绝缘棒固接，棒的另一端架在圆心</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处的支点上，这样既可以通过水银槽给导体</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通电，弧形导体</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又可绕圆心</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移动。</a:t>
            </a:r>
            <a:endPar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52" name="矩形 12">
            <a:extLst>
              <a:ext uri="{FF2B5EF4-FFF2-40B4-BE49-F238E27FC236}">
                <a16:creationId xmlns:a16="http://schemas.microsoft.com/office/drawing/2014/main" id="{508F75AC-0264-3826-5433-8A4D9A70DA6C}"/>
              </a:ext>
            </a:extLst>
          </p:cNvPr>
          <p:cNvSpPr>
            <a:spLocks noChangeArrowheads="1"/>
          </p:cNvSpPr>
          <p:nvPr/>
        </p:nvSpPr>
        <p:spPr bwMode="auto">
          <a:xfrm>
            <a:off x="0" y="3752850"/>
            <a:ext cx="9221788" cy="2385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261938" indent="-261938">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lvl="1" algn="just" eaLnBrk="1" hangingPunct="1">
              <a:lnSpc>
                <a:spcPct val="150000"/>
              </a:lnSpc>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只允许圆弧形导体沿其切线方向运动而不允许圆弧形导体沿着与其垂直的方向运动。</a:t>
            </a:r>
          </a:p>
          <a:p>
            <a:pPr lvl="1" algn="just" eaLnBrk="1" hangingPunct="1">
              <a:lnSpc>
                <a:spcPct val="150000"/>
              </a:lnSpc>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检测各种线圈对它的力，</a:t>
            </a:r>
            <a:r>
              <a:rPr lang="zh-CN" altLang="en-US" sz="2400" b="1"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结果：圆弧导体不动</a:t>
            </a:r>
          </a:p>
          <a:p>
            <a:pPr lvl="1" algn="just" eaLnBrk="1" hangingPunct="1">
              <a:lnSpc>
                <a:spcPct val="150000"/>
              </a:lnSpc>
              <a:buFont typeface="Wingdings" panose="05000000000000000000" pitchFamily="2" charset="2"/>
              <a:buChar char="Ø"/>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说明：</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作用在电流元上的力是与它垂直的</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横向力 </a:t>
            </a:r>
          </a:p>
        </p:txBody>
      </p:sp>
      <p:pic>
        <p:nvPicPr>
          <p:cNvPr id="2" name="Picture 1">
            <a:extLst>
              <a:ext uri="{FF2B5EF4-FFF2-40B4-BE49-F238E27FC236}">
                <a16:creationId xmlns:a16="http://schemas.microsoft.com/office/drawing/2014/main" id="{D9E25253-CD4A-4003-8B83-4FB9A6A424E2}"/>
              </a:ext>
            </a:extLst>
          </p:cNvPr>
          <p:cNvPicPr>
            <a:picLocks noChangeAspect="1"/>
          </p:cNvPicPr>
          <p:nvPr/>
        </p:nvPicPr>
        <p:blipFill>
          <a:blip r:embed="rId3"/>
          <a:stretch>
            <a:fillRect/>
          </a:stretch>
        </p:blipFill>
        <p:spPr>
          <a:xfrm>
            <a:off x="5119688" y="71438"/>
            <a:ext cx="3849687" cy="3357562"/>
          </a:xfrm>
          <a:prstGeom prst="rect">
            <a:avLst/>
          </a:prstGeom>
          <a:ln>
            <a:noFill/>
          </a:ln>
          <a:effectLst>
            <a:outerShdw blurRad="292100" dist="139700" dir="2700000" algn="tl" rotWithShape="0">
              <a:srgbClr val="333333">
                <a:alpha val="65000"/>
              </a:srgbClr>
            </a:outerShdw>
          </a:effectLst>
        </p:spPr>
      </p:pic>
      <p:graphicFrame>
        <p:nvGraphicFramePr>
          <p:cNvPr id="49157" name="Object 12">
            <a:extLst>
              <a:ext uri="{FF2B5EF4-FFF2-40B4-BE49-F238E27FC236}">
                <a16:creationId xmlns:a16="http://schemas.microsoft.com/office/drawing/2014/main" id="{02F33943-DF2B-7D1E-C163-8162ABA7787C}"/>
              </a:ext>
            </a:extLst>
          </p:cNvPr>
          <p:cNvGraphicFramePr>
            <a:graphicFrameLocks noChangeAspect="1"/>
          </p:cNvGraphicFramePr>
          <p:nvPr>
            <p:extLst>
              <p:ext uri="{D42A27DB-BD31-4B8C-83A1-F6EECF244321}">
                <p14:modId xmlns:p14="http://schemas.microsoft.com/office/powerpoint/2010/main" val="1277309919"/>
              </p:ext>
            </p:extLst>
          </p:nvPr>
        </p:nvGraphicFramePr>
        <p:xfrm>
          <a:off x="7448913" y="5509306"/>
          <a:ext cx="1584325" cy="736600"/>
        </p:xfrm>
        <a:graphic>
          <a:graphicData uri="http://schemas.openxmlformats.org/presentationml/2006/ole">
            <mc:AlternateContent xmlns:mc="http://schemas.openxmlformats.org/markup-compatibility/2006">
              <mc:Choice xmlns:v="urn:schemas-microsoft-com:vml" Requires="v">
                <p:oleObj spid="_x0000_s3075" name="Equation" r:id="rId4" imgW="583693" imgH="266469" progId="Equation.DSMT4">
                  <p:embed/>
                </p:oleObj>
              </mc:Choice>
              <mc:Fallback>
                <p:oleObj name="Equation" r:id="rId4" imgW="583693" imgH="266469" progId="Equation.DSMT4">
                  <p:embed/>
                  <p:pic>
                    <p:nvPicPr>
                      <p:cNvPr id="49157" name="Object 12">
                        <a:extLst>
                          <a:ext uri="{FF2B5EF4-FFF2-40B4-BE49-F238E27FC236}">
                            <a16:creationId xmlns:a16="http://schemas.microsoft.com/office/drawing/2014/main" id="{02F33943-DF2B-7D1E-C163-8162ABA77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913" y="5509306"/>
                        <a:ext cx="1584325" cy="7366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a:extLst>
              <a:ext uri="{FF2B5EF4-FFF2-40B4-BE49-F238E27FC236}">
                <a16:creationId xmlns:a16="http://schemas.microsoft.com/office/drawing/2014/main" id="{F3297374-5EA6-4F55-8A06-955ADE80A31B}"/>
              </a:ext>
            </a:extLst>
          </p:cNvPr>
          <p:cNvSpPr>
            <a:spLocks noGrp="1"/>
          </p:cNvSpPr>
          <p:nvPr>
            <p:ph type="sldNum" sz="quarter" idx="12"/>
          </p:nvPr>
        </p:nvSpPr>
        <p:spPr/>
        <p:txBody>
          <a:bodyPr/>
          <a:lstStyle/>
          <a:p>
            <a:fld id="{565CE74E-AB26-4998-AD42-012C4C1AD076}" type="slidenum">
              <a:rPr lang="zh-CN" altLang="en-US" smtClean="0"/>
              <a:t>19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blinds(horizontal)">
                                      <p:cBhvr>
                                        <p:cTn id="7" dur="500"/>
                                        <p:tgtEl>
                                          <p:spTgt spid="61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15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15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15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3" grpId="0" build="p" bldLvl="2" autoUpdateAnimBg="0"/>
      <p:bldP spid="61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EDBD6816-1B5B-40B4-AD06-3B2C18797D38}"/>
              </a:ext>
            </a:extLst>
          </p:cNvPr>
          <p:cNvSpPr txBox="1">
            <a:spLocks noChangeArrowheads="1"/>
          </p:cNvSpPr>
          <p:nvPr/>
        </p:nvSpPr>
        <p:spPr bwMode="auto">
          <a:xfrm>
            <a:off x="311785" y="4672016"/>
            <a:ext cx="8893175" cy="1200329"/>
          </a:xfrm>
          <a:prstGeom prst="rect">
            <a:avLst/>
          </a:prstGeom>
          <a:noFill/>
          <a:ln w="9525">
            <a:noFill/>
            <a:miter lim="800000"/>
            <a:headEnd/>
            <a:tailEnd/>
          </a:ln>
          <a:effectLst/>
        </p:spPr>
        <p:txBody>
          <a:bodyPr wrap="square" anchor="b">
            <a:spAutoFit/>
          </a:bodyPr>
          <a:lstStyle/>
          <a:p>
            <a:pPr eaLnBrk="1" hangingPunct="1">
              <a:defRPr/>
            </a:pPr>
            <a:r>
              <a:rPr lang="zh-CN" altLang="en-US" sz="3600" b="1" kern="0" dirty="0">
                <a:solidFill>
                  <a:srgbClr val="FF0000"/>
                </a:solidFill>
                <a:latin typeface="+mj-lt"/>
                <a:ea typeface="+mj-ea"/>
                <a:cs typeface="+mj-cs"/>
              </a:rPr>
              <a:t>作业：</a:t>
            </a:r>
            <a:r>
              <a:rPr lang="en-US" altLang="zh-CN" sz="3600" b="1" kern="0" dirty="0">
                <a:solidFill>
                  <a:srgbClr val="FF0000"/>
                </a:solidFill>
                <a:latin typeface="+mj-lt"/>
                <a:ea typeface="+mj-ea"/>
                <a:cs typeface="+mj-cs"/>
              </a:rPr>
              <a:t>P211 </a:t>
            </a:r>
            <a:r>
              <a:rPr lang="en-US" altLang="zh-CN" sz="3600" b="1" kern="0" baseline="-25000" dirty="0">
                <a:solidFill>
                  <a:srgbClr val="FF0000"/>
                </a:solidFill>
                <a:latin typeface="+mj-lt"/>
                <a:ea typeface="+mj-ea"/>
                <a:cs typeface="+mj-cs"/>
              </a:rPr>
              <a:t>   </a:t>
            </a:r>
            <a:r>
              <a:rPr lang="en-US" altLang="zh-CN" sz="3600" b="1" kern="0" dirty="0">
                <a:solidFill>
                  <a:srgbClr val="FF0000"/>
                </a:solidFill>
                <a:latin typeface="+mj-lt"/>
                <a:ea typeface="+mj-ea"/>
                <a:cs typeface="+mj-cs"/>
              </a:rPr>
              <a:t>4.2---7</a:t>
            </a:r>
            <a:r>
              <a:rPr lang="zh-CN" altLang="en-US" sz="3600" b="1" kern="0" dirty="0">
                <a:solidFill>
                  <a:srgbClr val="FF0000"/>
                </a:solidFill>
                <a:latin typeface="+mj-lt"/>
                <a:ea typeface="+mj-ea"/>
                <a:cs typeface="+mj-cs"/>
              </a:rPr>
              <a:t>、</a:t>
            </a:r>
            <a:r>
              <a:rPr lang="en-US" altLang="zh-CN" sz="3600" b="1" kern="0" dirty="0">
                <a:solidFill>
                  <a:srgbClr val="FF0000"/>
                </a:solidFill>
                <a:latin typeface="+mj-lt"/>
                <a:ea typeface="+mj-ea"/>
                <a:cs typeface="+mj-cs"/>
              </a:rPr>
              <a:t>10</a:t>
            </a:r>
            <a:r>
              <a:rPr lang="zh-CN" altLang="en-US" sz="3600" b="1" kern="0" dirty="0">
                <a:solidFill>
                  <a:srgbClr val="FF0000"/>
                </a:solidFill>
                <a:latin typeface="+mj-lt"/>
                <a:ea typeface="+mj-ea"/>
                <a:cs typeface="+mj-cs"/>
              </a:rPr>
              <a:t>、</a:t>
            </a:r>
            <a:r>
              <a:rPr lang="en-US" altLang="zh-CN" sz="3600" b="1" kern="0" dirty="0">
                <a:solidFill>
                  <a:srgbClr val="FF0000"/>
                </a:solidFill>
                <a:latin typeface="+mj-lt"/>
                <a:ea typeface="+mj-ea"/>
                <a:cs typeface="+mj-cs"/>
              </a:rPr>
              <a:t>14</a:t>
            </a:r>
            <a:r>
              <a:rPr lang="zh-CN" altLang="en-US" sz="3600" b="1" kern="0" dirty="0">
                <a:solidFill>
                  <a:srgbClr val="FF0000"/>
                </a:solidFill>
                <a:latin typeface="+mj-lt"/>
                <a:ea typeface="+mj-ea"/>
                <a:cs typeface="+mj-cs"/>
              </a:rPr>
              <a:t>、</a:t>
            </a:r>
            <a:r>
              <a:rPr lang="en-US" altLang="zh-CN" sz="3600" b="1" kern="0" dirty="0">
                <a:solidFill>
                  <a:srgbClr val="FF0000"/>
                </a:solidFill>
              </a:rPr>
              <a:t>18</a:t>
            </a:r>
            <a:r>
              <a:rPr lang="zh-CN" altLang="en-US" sz="3600" b="1" kern="0" dirty="0">
                <a:solidFill>
                  <a:srgbClr val="FF0000"/>
                </a:solidFill>
              </a:rPr>
              <a:t>、</a:t>
            </a:r>
            <a:r>
              <a:rPr lang="en-US" altLang="zh-CN" sz="3600" b="1" kern="0" dirty="0">
                <a:solidFill>
                  <a:srgbClr val="FF0000"/>
                </a:solidFill>
              </a:rPr>
              <a:t>19</a:t>
            </a:r>
            <a:r>
              <a:rPr lang="zh-CN" altLang="en-US" sz="3600" b="1" kern="0" dirty="0">
                <a:solidFill>
                  <a:srgbClr val="FF0000"/>
                </a:solidFill>
              </a:rPr>
              <a:t>、</a:t>
            </a:r>
            <a:r>
              <a:rPr lang="en-US" altLang="zh-CN" sz="3600" b="1" kern="0" dirty="0">
                <a:solidFill>
                  <a:srgbClr val="FF0000"/>
                </a:solidFill>
              </a:rPr>
              <a:t>31</a:t>
            </a:r>
          </a:p>
          <a:p>
            <a:pPr eaLnBrk="1" hangingPunct="1">
              <a:defRPr/>
            </a:pPr>
            <a:endParaRPr lang="en-US" altLang="zh-CN" sz="3600" b="1" kern="0" dirty="0">
              <a:solidFill>
                <a:srgbClr val="FF0000"/>
              </a:solidFill>
              <a:latin typeface="+mj-lt"/>
              <a:ea typeface="+mj-ea"/>
              <a:cs typeface="+mj-cs"/>
            </a:endParaRPr>
          </a:p>
        </p:txBody>
      </p:sp>
      <p:sp>
        <p:nvSpPr>
          <p:cNvPr id="17411" name="TextBox 6">
            <a:extLst>
              <a:ext uri="{FF2B5EF4-FFF2-40B4-BE49-F238E27FC236}">
                <a16:creationId xmlns:a16="http://schemas.microsoft.com/office/drawing/2014/main" id="{EF15402B-93B1-337C-2280-F887FA0E77EC}"/>
              </a:ext>
            </a:extLst>
          </p:cNvPr>
          <p:cNvSpPr txBox="1">
            <a:spLocks noChangeArrowheads="1"/>
          </p:cNvSpPr>
          <p:nvPr/>
        </p:nvSpPr>
        <p:spPr bwMode="auto">
          <a:xfrm>
            <a:off x="2804318" y="886712"/>
            <a:ext cx="3659976" cy="64633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r>
              <a:rPr lang="zh-CN" altLang="en-US" sz="3600" b="1" dirty="0">
                <a:latin typeface="黑体" panose="02010609060101010101" pitchFamily="49" charset="-122"/>
                <a:ea typeface="黑体" panose="02010609060101010101" pitchFamily="49" charset="-122"/>
              </a:rPr>
              <a:t>第四章 恒定磁场</a:t>
            </a:r>
          </a:p>
        </p:txBody>
      </p:sp>
      <p:sp>
        <p:nvSpPr>
          <p:cNvPr id="17412" name="Rectangle 7">
            <a:extLst>
              <a:ext uri="{FF2B5EF4-FFF2-40B4-BE49-F238E27FC236}">
                <a16:creationId xmlns:a16="http://schemas.microsoft.com/office/drawing/2014/main" id="{5ED382A7-76A0-FAB1-DF9D-DD9DD8948EED}"/>
              </a:ext>
            </a:extLst>
          </p:cNvPr>
          <p:cNvSpPr>
            <a:spLocks noChangeArrowheads="1"/>
          </p:cNvSpPr>
          <p:nvPr/>
        </p:nvSpPr>
        <p:spPr bwMode="auto">
          <a:xfrm>
            <a:off x="2195875" y="2119720"/>
            <a:ext cx="5124994" cy="145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buFont typeface="Wingdings" panose="05000000000000000000" pitchFamily="2" charset="2"/>
              <a:buChar char="n"/>
            </a:pPr>
            <a:r>
              <a:rPr lang="zh-CN" altLang="en-US" sz="3200" b="1" dirty="0">
                <a:latin typeface="黑体" panose="02010609060101010101" pitchFamily="49" charset="-122"/>
                <a:ea typeface="黑体" panose="02010609060101010101" pitchFamily="49" charset="-122"/>
                <a:cs typeface="Times New Roman" panose="02020603050405020304" pitchFamily="18" charset="0"/>
              </a:rPr>
              <a:t>磁的基本现象和基本规律</a:t>
            </a:r>
            <a:endParaRPr lang="en-US" altLang="zh-CN" sz="3200" b="1" dirty="0">
              <a:latin typeface="黑体" panose="02010609060101010101" pitchFamily="49" charset="-122"/>
              <a:ea typeface="黑体" panose="02010609060101010101" pitchFamily="49" charset="-122"/>
              <a:cs typeface="Times New Roman" panose="02020603050405020304" pitchFamily="18" charset="0"/>
            </a:endParaRPr>
          </a:p>
          <a:p>
            <a:pPr algn="just" eaLnBrk="1" hangingPunct="1">
              <a:lnSpc>
                <a:spcPct val="150000"/>
              </a:lnSpc>
              <a:buFont typeface="Wingdings" panose="05000000000000000000" pitchFamily="2" charset="2"/>
              <a:buChar char="n"/>
            </a:pPr>
            <a:r>
              <a:rPr lang="zh-CN" altLang="en-US" sz="3200" b="1" dirty="0">
                <a:latin typeface="黑体" panose="02010609060101010101" pitchFamily="49" charset="-122"/>
                <a:ea typeface="黑体" panose="02010609060101010101" pitchFamily="49" charset="-122"/>
                <a:cs typeface="Times New Roman" panose="02020603050405020304" pitchFamily="18" charset="0"/>
              </a:rPr>
              <a:t>毕奥－萨伐尔定律</a:t>
            </a:r>
          </a:p>
        </p:txBody>
      </p:sp>
      <p:sp>
        <p:nvSpPr>
          <p:cNvPr id="2" name="灯片编号占位符 1">
            <a:extLst>
              <a:ext uri="{FF2B5EF4-FFF2-40B4-BE49-F238E27FC236}">
                <a16:creationId xmlns:a16="http://schemas.microsoft.com/office/drawing/2014/main" id="{10DEC4CF-6641-4759-9BA3-C57D189DD494}"/>
              </a:ext>
            </a:extLst>
          </p:cNvPr>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6">
            <a:extLst>
              <a:ext uri="{FF2B5EF4-FFF2-40B4-BE49-F238E27FC236}">
                <a16:creationId xmlns:a16="http://schemas.microsoft.com/office/drawing/2014/main" id="{28E1F728-1800-AD35-6BED-4C5EB18FB331}"/>
              </a:ext>
            </a:extLst>
          </p:cNvPr>
          <p:cNvSpPr>
            <a:spLocks noChangeArrowheads="1"/>
          </p:cNvSpPr>
          <p:nvPr/>
        </p:nvSpPr>
        <p:spPr bwMode="auto">
          <a:xfrm>
            <a:off x="86921" y="3493380"/>
            <a:ext cx="9144001"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nSpc>
                <a:spcPct val="150000"/>
              </a:lnSpc>
              <a:spcBef>
                <a:spcPct val="0"/>
              </a:spcBef>
              <a:buClrTx/>
              <a:buSzTx/>
              <a:buFont typeface="Wingdings" panose="05000000000000000000" pitchFamily="2" charset="2"/>
              <a:buChar char="Ø"/>
            </a:pPr>
            <a:r>
              <a:rPr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只有当</a:t>
            </a:r>
            <a:r>
              <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a:t>
            </a:r>
            <a:r>
              <a:rPr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间距与</a:t>
            </a:r>
            <a:r>
              <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II、III</a:t>
            </a:r>
            <a:r>
              <a:rPr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间距之比为1:</a:t>
            </a:r>
            <a:r>
              <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时，线圈</a:t>
            </a:r>
            <a:r>
              <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a:t>
            </a:r>
            <a:r>
              <a:rPr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受合力为零。</a:t>
            </a:r>
            <a:endParaRPr lang="zh-CN" altLang="en-US" sz="2400" b="1" dirty="0">
              <a:ea typeface="黑体" panose="02010609060101010101" pitchFamily="49" charset="-122"/>
              <a:cs typeface="Times New Roman" panose="02020603050405020304" pitchFamily="18" charset="0"/>
            </a:endParaRPr>
          </a:p>
        </p:txBody>
      </p:sp>
      <p:sp>
        <p:nvSpPr>
          <p:cNvPr id="50179" name="Rectangle 3">
            <a:extLst>
              <a:ext uri="{FF2B5EF4-FFF2-40B4-BE49-F238E27FC236}">
                <a16:creationId xmlns:a16="http://schemas.microsoft.com/office/drawing/2014/main" id="{D526D801-3A8B-3007-56CF-DA416ABD2BEA}"/>
              </a:ext>
            </a:extLst>
          </p:cNvPr>
          <p:cNvSpPr>
            <a:spLocks noGrp="1" noChangeArrowheads="1"/>
          </p:cNvSpPr>
          <p:nvPr>
            <p:ph type="body" idx="1"/>
          </p:nvPr>
        </p:nvSpPr>
        <p:spPr>
          <a:xfrm>
            <a:off x="0" y="263524"/>
            <a:ext cx="5602288" cy="3481161"/>
          </a:xfrm>
        </p:spPr>
        <p:txBody>
          <a:bodyPr>
            <a:normAutofit lnSpcReduction="10000"/>
          </a:bodyPr>
          <a:lstStyle/>
          <a:p>
            <a:pPr marL="0" indent="0" algn="just" eaLnBrk="1" hangingPunct="1">
              <a:lnSpc>
                <a:spcPct val="150000"/>
              </a:lnSpc>
              <a:buClr>
                <a:srgbClr val="660033"/>
              </a:buClr>
              <a:buNone/>
            </a:pPr>
            <a:r>
              <a:rPr lang="zh-CN" altLang="en-US"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实验四 </a:t>
            </a:r>
          </a:p>
          <a:p>
            <a:pPr marL="495300" lvl="1" indent="-342900" algn="just" eaLnBrk="1" hangingPunct="1">
              <a:lnSpc>
                <a:spcPct val="150000"/>
              </a:lnSpc>
              <a:buClr>
                <a:srgbClr val="660033"/>
              </a:buClr>
              <a:buFont typeface="Wingdings" panose="05000000000000000000" pitchFamily="2" charset="2"/>
              <a:buChar char="Ø"/>
            </a:pP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I、II、III</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是用导线弯成的三个几何形状相似的线圈，其周长比为1:</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k:k</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marL="495300" lvl="1" indent="-342900" algn="just" eaLnBrk="1" hangingPunct="1">
              <a:lnSpc>
                <a:spcPct val="150000"/>
              </a:lnSpc>
              <a:buClr>
                <a:srgbClr val="660033"/>
              </a:buClr>
              <a:buFont typeface="Wingdings" panose="05000000000000000000" pitchFamily="2" charset="2"/>
              <a:buChar char="Ø"/>
            </a:pP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I、III</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两线圈相互串联，位置固定通入电流</a:t>
            </a:r>
            <a:r>
              <a:rPr lang="en-US" altLang="zh-CN"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线圈</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II</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可以活动，通入电流</a:t>
            </a:r>
            <a:r>
              <a:rPr lang="en-US" altLang="zh-CN"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0180" name="矩形 5">
            <a:extLst>
              <a:ext uri="{FF2B5EF4-FFF2-40B4-BE49-F238E27FC236}">
                <a16:creationId xmlns:a16="http://schemas.microsoft.com/office/drawing/2014/main" id="{6E47D2D2-96E7-1BEF-ABA9-A7C291B59EB1}"/>
              </a:ext>
            </a:extLst>
          </p:cNvPr>
          <p:cNvSpPr>
            <a:spLocks noChangeArrowheads="1"/>
          </p:cNvSpPr>
          <p:nvPr/>
        </p:nvSpPr>
        <p:spPr bwMode="auto">
          <a:xfrm>
            <a:off x="86921" y="4088352"/>
            <a:ext cx="6737351"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3525" indent="-263525">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猜想：电流元长度增加，作用力增加；相互距离增加，作用力减小；</a:t>
            </a:r>
          </a:p>
        </p:txBody>
      </p:sp>
      <p:pic>
        <p:nvPicPr>
          <p:cNvPr id="4" name="Picture 3">
            <a:extLst>
              <a:ext uri="{FF2B5EF4-FFF2-40B4-BE49-F238E27FC236}">
                <a16:creationId xmlns:a16="http://schemas.microsoft.com/office/drawing/2014/main" id="{70D88686-19F5-4141-AF81-B8FE5806AAC4}"/>
              </a:ext>
            </a:extLst>
          </p:cNvPr>
          <p:cNvPicPr>
            <a:picLocks noChangeAspect="1"/>
          </p:cNvPicPr>
          <p:nvPr/>
        </p:nvPicPr>
        <p:blipFill>
          <a:blip r:embed="rId4"/>
          <a:stretch>
            <a:fillRect/>
          </a:stretch>
        </p:blipFill>
        <p:spPr>
          <a:xfrm>
            <a:off x="5643509" y="263524"/>
            <a:ext cx="3416406" cy="2813049"/>
          </a:xfrm>
          <a:prstGeom prst="rect">
            <a:avLst/>
          </a:prstGeom>
          <a:ln>
            <a:noFill/>
          </a:ln>
          <a:effectLst>
            <a:outerShdw blurRad="292100" dist="139700" dir="2700000" algn="tl" rotWithShape="0">
              <a:srgbClr val="333333">
                <a:alpha val="65000"/>
              </a:srgbClr>
            </a:outerShdw>
          </a:effectLst>
        </p:spPr>
      </p:pic>
      <p:pic>
        <p:nvPicPr>
          <p:cNvPr id="50182" name="Picture 7">
            <a:extLst>
              <a:ext uri="{FF2B5EF4-FFF2-40B4-BE49-F238E27FC236}">
                <a16:creationId xmlns:a16="http://schemas.microsoft.com/office/drawing/2014/main" id="{F2E8E691-8514-6DB5-31AF-BB90186A4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465" y="4208462"/>
            <a:ext cx="2330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0">
            <a:extLst>
              <a:ext uri="{FF2B5EF4-FFF2-40B4-BE49-F238E27FC236}">
                <a16:creationId xmlns:a16="http://schemas.microsoft.com/office/drawing/2014/main" id="{395EC53B-1C06-BCD9-A60C-CD4B7F465507}"/>
              </a:ext>
            </a:extLst>
          </p:cNvPr>
          <p:cNvGraphicFramePr>
            <a:graphicFrameLocks noChangeAspect="1"/>
          </p:cNvGraphicFramePr>
          <p:nvPr>
            <p:extLst>
              <p:ext uri="{D42A27DB-BD31-4B8C-83A1-F6EECF244321}">
                <p14:modId xmlns:p14="http://schemas.microsoft.com/office/powerpoint/2010/main" val="1963950263"/>
              </p:ext>
            </p:extLst>
          </p:nvPr>
        </p:nvGraphicFramePr>
        <p:xfrm>
          <a:off x="6729465" y="5338642"/>
          <a:ext cx="2243137" cy="909638"/>
        </p:xfrm>
        <a:graphic>
          <a:graphicData uri="http://schemas.openxmlformats.org/presentationml/2006/ole">
            <mc:AlternateContent xmlns:mc="http://schemas.openxmlformats.org/markup-compatibility/2006">
              <mc:Choice xmlns:v="urn:schemas-microsoft-com:vml" Requires="v">
                <p:oleObj spid="_x0000_s4099" name="Equation" r:id="rId6" imgW="1066800" imgH="431800" progId="Equation.DSMT4">
                  <p:embed/>
                </p:oleObj>
              </mc:Choice>
              <mc:Fallback>
                <p:oleObj name="Equation" r:id="rId6" imgW="1066800" imgH="431800" progId="Equation.DSMT4">
                  <p:embed/>
                  <p:pic>
                    <p:nvPicPr>
                      <p:cNvPr id="13" name="Object 20">
                        <a:extLst>
                          <a:ext uri="{FF2B5EF4-FFF2-40B4-BE49-F238E27FC236}">
                            <a16:creationId xmlns:a16="http://schemas.microsoft.com/office/drawing/2014/main" id="{395EC53B-1C06-BCD9-A60C-CD4B7F4655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9465" y="5338642"/>
                        <a:ext cx="2243137" cy="909638"/>
                      </a:xfrm>
                      <a:prstGeom prst="rect">
                        <a:avLst/>
                      </a:prstGeom>
                      <a:blipFill dpi="0" rotWithShape="1">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a:extLst>
              <a:ext uri="{FF2B5EF4-FFF2-40B4-BE49-F238E27FC236}">
                <a16:creationId xmlns:a16="http://schemas.microsoft.com/office/drawing/2014/main" id="{ECACC197-1138-4AA5-8518-6D8DEB425A62}"/>
              </a:ext>
            </a:extLst>
          </p:cNvPr>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3" name="矩形 5">
            <a:extLst>
              <a:ext uri="{FF2B5EF4-FFF2-40B4-BE49-F238E27FC236}">
                <a16:creationId xmlns:a16="http://schemas.microsoft.com/office/drawing/2014/main" id="{AB2E551F-901F-A6AB-10BC-B24015C826CA}"/>
              </a:ext>
            </a:extLst>
          </p:cNvPr>
          <p:cNvSpPr>
            <a:spLocks noChangeArrowheads="1"/>
          </p:cNvSpPr>
          <p:nvPr/>
        </p:nvSpPr>
        <p:spPr bwMode="auto">
          <a:xfrm>
            <a:off x="86920" y="5330707"/>
            <a:ext cx="6737351"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3525" indent="-263525">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结论：</a:t>
            </a:r>
            <a:r>
              <a:rPr lang="zh-CN" altLang="en-US" sz="2400" b="1" dirty="0">
                <a:solidFill>
                  <a:srgbClr val="FF0000"/>
                </a:solidFill>
                <a:latin typeface="黑体" panose="02010609060101010101" pitchFamily="49" charset="-122"/>
                <a:ea typeface="黑体" panose="02010609060101010101" pitchFamily="49" charset="-122"/>
              </a:rPr>
              <a:t>证明了电流元之间相互作用力的平方反比关系。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35" name="矩形 6">
            <a:extLst>
              <a:ext uri="{FF2B5EF4-FFF2-40B4-BE49-F238E27FC236}">
                <a16:creationId xmlns:a16="http://schemas.microsoft.com/office/drawing/2014/main" id="{417120D4-1916-E577-CD5B-D96DC97D216B}"/>
              </a:ext>
            </a:extLst>
          </p:cNvPr>
          <p:cNvSpPr>
            <a:spLocks noChangeArrowheads="1"/>
          </p:cNvSpPr>
          <p:nvPr/>
        </p:nvSpPr>
        <p:spPr bwMode="auto">
          <a:xfrm>
            <a:off x="228114" y="258754"/>
            <a:ext cx="9004663"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安培假设：</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两个电流元之间的相互作用力沿它们的连线。 </a:t>
            </a:r>
          </a:p>
        </p:txBody>
      </p:sp>
      <p:graphicFrame>
        <p:nvGraphicFramePr>
          <p:cNvPr id="3" name="对象 2">
            <a:extLst>
              <a:ext uri="{FF2B5EF4-FFF2-40B4-BE49-F238E27FC236}">
                <a16:creationId xmlns:a16="http://schemas.microsoft.com/office/drawing/2014/main" id="{013F1C35-132A-16C1-418C-DAFA8C36E3A3}"/>
              </a:ext>
            </a:extLst>
          </p:cNvPr>
          <p:cNvGraphicFramePr>
            <a:graphicFrameLocks noChangeAspect="1"/>
          </p:cNvGraphicFramePr>
          <p:nvPr>
            <p:extLst>
              <p:ext uri="{D42A27DB-BD31-4B8C-83A1-F6EECF244321}">
                <p14:modId xmlns:p14="http://schemas.microsoft.com/office/powerpoint/2010/main" val="2628770661"/>
              </p:ext>
            </p:extLst>
          </p:nvPr>
        </p:nvGraphicFramePr>
        <p:xfrm>
          <a:off x="732908" y="1779385"/>
          <a:ext cx="7101996" cy="1088209"/>
        </p:xfrm>
        <a:graphic>
          <a:graphicData uri="http://schemas.openxmlformats.org/presentationml/2006/ole">
            <mc:AlternateContent xmlns:mc="http://schemas.openxmlformats.org/markup-compatibility/2006">
              <mc:Choice xmlns:v="urn:schemas-microsoft-com:vml" Requires="v">
                <p:oleObj spid="_x0000_s5124" name="Equation" r:id="rId3" imgW="3149280" imgH="482400" progId="Equation.DSMT4">
                  <p:embed/>
                </p:oleObj>
              </mc:Choice>
              <mc:Fallback>
                <p:oleObj name="Equation" r:id="rId3" imgW="3149280" imgH="482400" progId="Equation.DSMT4">
                  <p:embed/>
                  <p:pic>
                    <p:nvPicPr>
                      <p:cNvPr id="0" name=""/>
                      <p:cNvPicPr/>
                      <p:nvPr/>
                    </p:nvPicPr>
                    <p:blipFill>
                      <a:blip r:embed="rId4"/>
                      <a:stretch>
                        <a:fillRect/>
                      </a:stretch>
                    </p:blipFill>
                    <p:spPr>
                      <a:xfrm>
                        <a:off x="732908" y="1779385"/>
                        <a:ext cx="7101996" cy="1088209"/>
                      </a:xfrm>
                      <a:prstGeom prst="rect">
                        <a:avLst/>
                      </a:prstGeom>
                    </p:spPr>
                  </p:pic>
                </p:oleObj>
              </mc:Fallback>
            </mc:AlternateContent>
          </a:graphicData>
        </a:graphic>
      </p:graphicFrame>
      <p:graphicFrame>
        <p:nvGraphicFramePr>
          <p:cNvPr id="4" name="Object 11">
            <a:extLst>
              <a:ext uri="{FF2B5EF4-FFF2-40B4-BE49-F238E27FC236}">
                <a16:creationId xmlns:a16="http://schemas.microsoft.com/office/drawing/2014/main" id="{17D8ABE2-A7BC-C260-7550-7FF46B4F22B2}"/>
              </a:ext>
            </a:extLst>
          </p:cNvPr>
          <p:cNvGraphicFramePr>
            <a:graphicFrameLocks noChangeAspect="1"/>
          </p:cNvGraphicFramePr>
          <p:nvPr>
            <p:extLst>
              <p:ext uri="{D42A27DB-BD31-4B8C-83A1-F6EECF244321}">
                <p14:modId xmlns:p14="http://schemas.microsoft.com/office/powerpoint/2010/main" val="2614973432"/>
              </p:ext>
            </p:extLst>
          </p:nvPr>
        </p:nvGraphicFramePr>
        <p:xfrm>
          <a:off x="2359025" y="3062288"/>
          <a:ext cx="4425950" cy="1201737"/>
        </p:xfrm>
        <a:graphic>
          <a:graphicData uri="http://schemas.openxmlformats.org/presentationml/2006/ole">
            <mc:AlternateContent xmlns:mc="http://schemas.openxmlformats.org/markup-compatibility/2006">
              <mc:Choice xmlns:v="urn:schemas-microsoft-com:vml" Requires="v">
                <p:oleObj spid="_x0000_s5125" name="Equation" r:id="rId5" imgW="1726920" imgH="469800" progId="Equation.DSMT4">
                  <p:embed/>
                </p:oleObj>
              </mc:Choice>
              <mc:Fallback>
                <p:oleObj name="Equation" r:id="rId5" imgW="1726920" imgH="469800" progId="Equation.DSMT4">
                  <p:embed/>
                  <p:pic>
                    <p:nvPicPr>
                      <p:cNvPr id="37899" name="Object 11">
                        <a:extLst>
                          <a:ext uri="{FF2B5EF4-FFF2-40B4-BE49-F238E27FC236}">
                            <a16:creationId xmlns:a16="http://schemas.microsoft.com/office/drawing/2014/main" id="{99DFB30B-1ADB-310E-08E6-EE2C99519F30}"/>
                          </a:ext>
                        </a:extLst>
                      </p:cNvPr>
                      <p:cNvPicPr>
                        <a:picLocks noChangeAspect="1" noChangeArrowheads="1"/>
                      </p:cNvPicPr>
                      <p:nvPr/>
                    </p:nvPicPr>
                    <p:blipFill>
                      <a:blip r:embed="rId6"/>
                      <a:srcRect/>
                      <a:stretch>
                        <a:fillRect/>
                      </a:stretch>
                    </p:blipFill>
                    <p:spPr bwMode="auto">
                      <a:xfrm>
                        <a:off x="2359025" y="3062288"/>
                        <a:ext cx="4425950" cy="1201737"/>
                      </a:xfrm>
                      <a:prstGeom prst="rect">
                        <a:avLst/>
                      </a:prstGeom>
                      <a:noFill/>
                      <a:ln>
                        <a:noFill/>
                      </a:ln>
                    </p:spPr>
                  </p:pic>
                </p:oleObj>
              </mc:Fallback>
            </mc:AlternateContent>
          </a:graphicData>
        </a:graphic>
      </p:graphicFrame>
      <p:sp>
        <p:nvSpPr>
          <p:cNvPr id="5" name="文本框 4">
            <a:extLst>
              <a:ext uri="{FF2B5EF4-FFF2-40B4-BE49-F238E27FC236}">
                <a16:creationId xmlns:a16="http://schemas.microsoft.com/office/drawing/2014/main" id="{50B8EAAE-D2C9-B451-C0F4-E5D445D8B891}"/>
              </a:ext>
            </a:extLst>
          </p:cNvPr>
          <p:cNvSpPr txBox="1"/>
          <p:nvPr/>
        </p:nvSpPr>
        <p:spPr>
          <a:xfrm>
            <a:off x="304799" y="1057296"/>
            <a:ext cx="572464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安培最初得到的电流元之间作用力的公式</a:t>
            </a:r>
          </a:p>
        </p:txBody>
      </p:sp>
      <p:sp>
        <p:nvSpPr>
          <p:cNvPr id="6" name="文本框 5">
            <a:extLst>
              <a:ext uri="{FF2B5EF4-FFF2-40B4-BE49-F238E27FC236}">
                <a16:creationId xmlns:a16="http://schemas.microsoft.com/office/drawing/2014/main" id="{4B541C73-F508-8574-FC3A-02E507E1941F}"/>
              </a:ext>
            </a:extLst>
          </p:cNvPr>
          <p:cNvSpPr txBox="1"/>
          <p:nvPr/>
        </p:nvSpPr>
        <p:spPr>
          <a:xfrm>
            <a:off x="304799" y="3128018"/>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安培定律：</a:t>
            </a:r>
          </a:p>
        </p:txBody>
      </p:sp>
      <p:sp>
        <p:nvSpPr>
          <p:cNvPr id="7" name="文本框 6">
            <a:extLst>
              <a:ext uri="{FF2B5EF4-FFF2-40B4-BE49-F238E27FC236}">
                <a16:creationId xmlns:a16="http://schemas.microsoft.com/office/drawing/2014/main" id="{D8E10785-4F47-E6E0-9446-E787CAD099A6}"/>
              </a:ext>
            </a:extLst>
          </p:cNvPr>
          <p:cNvSpPr txBox="1"/>
          <p:nvPr/>
        </p:nvSpPr>
        <p:spPr>
          <a:xfrm>
            <a:off x="223422" y="4264716"/>
            <a:ext cx="8999970" cy="55976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上面两式明显是不同的，但对于闭合回路的积分式一致的。</a:t>
            </a:r>
          </a:p>
        </p:txBody>
      </p:sp>
      <p:sp>
        <p:nvSpPr>
          <p:cNvPr id="8" name="文本框 7">
            <a:extLst>
              <a:ext uri="{FF2B5EF4-FFF2-40B4-BE49-F238E27FC236}">
                <a16:creationId xmlns:a16="http://schemas.microsoft.com/office/drawing/2014/main" id="{BDF61DF4-5A06-8AED-FD67-EAAD8161418E}"/>
              </a:ext>
            </a:extLst>
          </p:cNvPr>
          <p:cNvSpPr txBox="1"/>
          <p:nvPr/>
        </p:nvSpPr>
        <p:spPr>
          <a:xfrm>
            <a:off x="223422" y="4824485"/>
            <a:ext cx="8915886" cy="166776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无法通过电流回路之间的作用力来验证哪个是正确的。</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运动电荷可以视为电流元，通过测定他们之间的作用力证明后者是正确的。</a:t>
            </a:r>
          </a:p>
        </p:txBody>
      </p:sp>
      <p:sp>
        <p:nvSpPr>
          <p:cNvPr id="2" name="灯片编号占位符 1">
            <a:extLst>
              <a:ext uri="{FF2B5EF4-FFF2-40B4-BE49-F238E27FC236}">
                <a16:creationId xmlns:a16="http://schemas.microsoft.com/office/drawing/2014/main" id="{0C1C96AA-9463-4176-A4F0-EC2BCAFC0DEC}"/>
              </a:ext>
            </a:extLst>
          </p:cNvPr>
          <p:cNvSpPr>
            <a:spLocks noGrp="1"/>
          </p:cNvSpPr>
          <p:nvPr>
            <p:ph type="sldNum" sz="quarter" idx="12"/>
          </p:nvPr>
        </p:nvSpPr>
        <p:spPr/>
        <p:txBody>
          <a:bodyPr/>
          <a:lstStyle/>
          <a:p>
            <a:fld id="{565CE74E-AB26-4998-AD42-012C4C1AD076}" type="slidenum">
              <a:rPr lang="zh-CN" altLang="en-US" smtClean="0"/>
              <a:t>21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9159ED2-DC8B-1FE3-7EEF-E68D522E35A5}"/>
              </a:ext>
            </a:extLst>
          </p:cNvPr>
          <p:cNvSpPr txBox="1">
            <a:spLocks noChangeArrowheads="1"/>
          </p:cNvSpPr>
          <p:nvPr/>
        </p:nvSpPr>
        <p:spPr>
          <a:xfrm>
            <a:off x="312737" y="166846"/>
            <a:ext cx="4614862" cy="823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buClr>
                <a:srgbClr val="660033"/>
              </a:buClr>
            </a:pPr>
            <a:r>
              <a:rPr lang="zh-CN" altLang="en-US" sz="4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安培定律</a:t>
            </a:r>
          </a:p>
        </p:txBody>
      </p:sp>
      <p:graphicFrame>
        <p:nvGraphicFramePr>
          <p:cNvPr id="3" name="Object 20">
            <a:extLst>
              <a:ext uri="{FF2B5EF4-FFF2-40B4-BE49-F238E27FC236}">
                <a16:creationId xmlns:a16="http://schemas.microsoft.com/office/drawing/2014/main" id="{3DFEC8CD-DED7-2E66-AA34-4A10A0BB13ED}"/>
              </a:ext>
            </a:extLst>
          </p:cNvPr>
          <p:cNvGraphicFramePr>
            <a:graphicFrameLocks noChangeAspect="1"/>
          </p:cNvGraphicFramePr>
          <p:nvPr>
            <p:extLst>
              <p:ext uri="{D42A27DB-BD31-4B8C-83A1-F6EECF244321}">
                <p14:modId xmlns:p14="http://schemas.microsoft.com/office/powerpoint/2010/main" val="3877447670"/>
              </p:ext>
            </p:extLst>
          </p:nvPr>
        </p:nvGraphicFramePr>
        <p:xfrm>
          <a:off x="1107349" y="1664402"/>
          <a:ext cx="3025638" cy="1276049"/>
        </p:xfrm>
        <a:graphic>
          <a:graphicData uri="http://schemas.openxmlformats.org/presentationml/2006/ole">
            <mc:AlternateContent xmlns:mc="http://schemas.openxmlformats.org/markup-compatibility/2006">
              <mc:Choice xmlns:v="urn:schemas-microsoft-com:vml" Requires="v">
                <p:oleObj spid="_x0000_s6149" name="公式" r:id="rId3" imgW="1054100" imgH="444500" progId="Equation.3">
                  <p:embed/>
                </p:oleObj>
              </mc:Choice>
              <mc:Fallback>
                <p:oleObj name="公式" r:id="rId3" imgW="1054100" imgH="444500" progId="Equation.3">
                  <p:embed/>
                  <p:pic>
                    <p:nvPicPr>
                      <p:cNvPr id="33812" name="Object 20">
                        <a:extLst>
                          <a:ext uri="{FF2B5EF4-FFF2-40B4-BE49-F238E27FC236}">
                            <a16:creationId xmlns:a16="http://schemas.microsoft.com/office/drawing/2014/main" id="{0924A650-639A-A87A-1164-3130D9F29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49" y="1664402"/>
                        <a:ext cx="3025638" cy="1276049"/>
                      </a:xfrm>
                      <a:prstGeom prst="rect">
                        <a:avLst/>
                      </a:prstGeom>
                      <a:noFill/>
                      <a:ln>
                        <a:noFill/>
                      </a:ln>
                    </p:spPr>
                  </p:pic>
                </p:oleObj>
              </mc:Fallback>
            </mc:AlternateContent>
          </a:graphicData>
        </a:graphic>
      </p:graphicFrame>
      <p:sp>
        <p:nvSpPr>
          <p:cNvPr id="4" name="Text Box 21">
            <a:extLst>
              <a:ext uri="{FF2B5EF4-FFF2-40B4-BE49-F238E27FC236}">
                <a16:creationId xmlns:a16="http://schemas.microsoft.com/office/drawing/2014/main" id="{DE775BB1-E67F-3C85-77E3-E64A805B2D1D}"/>
              </a:ext>
            </a:extLst>
          </p:cNvPr>
          <p:cNvSpPr txBox="1">
            <a:spLocks noChangeArrowheads="1"/>
          </p:cNvSpPr>
          <p:nvPr/>
        </p:nvSpPr>
        <p:spPr bwMode="auto">
          <a:xfrm>
            <a:off x="-107950" y="1015818"/>
            <a:ext cx="5905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）作用力与电流元和距离有关</a:t>
            </a:r>
          </a:p>
        </p:txBody>
      </p:sp>
      <p:pic>
        <p:nvPicPr>
          <p:cNvPr id="5" name="Picture 22">
            <a:extLst>
              <a:ext uri="{FF2B5EF4-FFF2-40B4-BE49-F238E27FC236}">
                <a16:creationId xmlns:a16="http://schemas.microsoft.com/office/drawing/2014/main" id="{CF219EDE-D973-D4A1-7D45-91D5213E7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838" y="98984"/>
            <a:ext cx="2387600" cy="2708275"/>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3">
            <a:extLst>
              <a:ext uri="{FF2B5EF4-FFF2-40B4-BE49-F238E27FC236}">
                <a16:creationId xmlns:a16="http://schemas.microsoft.com/office/drawing/2014/main" id="{23F6B2AA-E2FC-52D6-029D-845DDBB6DDC6}"/>
              </a:ext>
            </a:extLst>
          </p:cNvPr>
          <p:cNvSpPr txBox="1">
            <a:spLocks noChangeArrowheads="1"/>
          </p:cNvSpPr>
          <p:nvPr/>
        </p:nvSpPr>
        <p:spPr bwMode="auto">
          <a:xfrm>
            <a:off x="-156235" y="3119051"/>
            <a:ext cx="65786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）作用力与两电流元的取向有关</a:t>
            </a:r>
          </a:p>
        </p:txBody>
      </p:sp>
      <p:grpSp>
        <p:nvGrpSpPr>
          <p:cNvPr id="7" name="Group 26">
            <a:extLst>
              <a:ext uri="{FF2B5EF4-FFF2-40B4-BE49-F238E27FC236}">
                <a16:creationId xmlns:a16="http://schemas.microsoft.com/office/drawing/2014/main" id="{C928C916-79FC-FABB-52B0-FA207D9D37B8}"/>
              </a:ext>
            </a:extLst>
          </p:cNvPr>
          <p:cNvGrpSpPr>
            <a:grpSpLocks/>
          </p:cNvGrpSpPr>
          <p:nvPr/>
        </p:nvGrpSpPr>
        <p:grpSpPr bwMode="auto">
          <a:xfrm>
            <a:off x="5643732" y="2832318"/>
            <a:ext cx="3371859" cy="2582952"/>
            <a:chOff x="3893" y="2105"/>
            <a:chExt cx="1928" cy="1467"/>
          </a:xfrm>
          <a:effectLst/>
        </p:grpSpPr>
        <p:pic>
          <p:nvPicPr>
            <p:cNvPr id="8" name="Picture 24">
              <a:extLst>
                <a:ext uri="{FF2B5EF4-FFF2-40B4-BE49-F238E27FC236}">
                  <a16:creationId xmlns:a16="http://schemas.microsoft.com/office/drawing/2014/main" id="{DB2C1616-56C3-3134-96C3-A25FBF9B46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 y="2105"/>
              <a:ext cx="1928" cy="1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5">
              <a:extLst>
                <a:ext uri="{FF2B5EF4-FFF2-40B4-BE49-F238E27FC236}">
                  <a16:creationId xmlns:a16="http://schemas.microsoft.com/office/drawing/2014/main" id="{FC1EA9DC-50C6-DB38-54FA-AFEF318A3863}"/>
                </a:ext>
              </a:extLst>
            </p:cNvPr>
            <p:cNvSpPr txBox="1">
              <a:spLocks noChangeArrowheads="1"/>
            </p:cNvSpPr>
            <p:nvPr/>
          </p:nvSpPr>
          <p:spPr bwMode="auto">
            <a:xfrm>
              <a:off x="3933" y="2181"/>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电流元共面</a:t>
              </a:r>
            </a:p>
          </p:txBody>
        </p:sp>
      </p:grpSp>
      <p:graphicFrame>
        <p:nvGraphicFramePr>
          <p:cNvPr id="10" name="Object 27">
            <a:extLst>
              <a:ext uri="{FF2B5EF4-FFF2-40B4-BE49-F238E27FC236}">
                <a16:creationId xmlns:a16="http://schemas.microsoft.com/office/drawing/2014/main" id="{8EFA3BD7-3FC2-BDED-5E3C-5EB09751B8BF}"/>
              </a:ext>
            </a:extLst>
          </p:cNvPr>
          <p:cNvGraphicFramePr>
            <a:graphicFrameLocks noChangeAspect="1"/>
          </p:cNvGraphicFramePr>
          <p:nvPr>
            <p:extLst>
              <p:ext uri="{D42A27DB-BD31-4B8C-83A1-F6EECF244321}">
                <p14:modId xmlns:p14="http://schemas.microsoft.com/office/powerpoint/2010/main" val="1287906583"/>
              </p:ext>
            </p:extLst>
          </p:nvPr>
        </p:nvGraphicFramePr>
        <p:xfrm>
          <a:off x="1836737" y="6098001"/>
          <a:ext cx="2016125" cy="561975"/>
        </p:xfrm>
        <a:graphic>
          <a:graphicData uri="http://schemas.openxmlformats.org/presentationml/2006/ole">
            <mc:AlternateContent xmlns:mc="http://schemas.openxmlformats.org/markup-compatibility/2006">
              <mc:Choice xmlns:v="urn:schemas-microsoft-com:vml" Requires="v">
                <p:oleObj spid="_x0000_s6150" name="公式" r:id="rId7" imgW="774364" imgH="215806" progId="Equation.3">
                  <p:embed/>
                </p:oleObj>
              </mc:Choice>
              <mc:Fallback>
                <p:oleObj name="公式" r:id="rId7" imgW="774364" imgH="215806" progId="Equation.3">
                  <p:embed/>
                  <p:pic>
                    <p:nvPicPr>
                      <p:cNvPr id="33819" name="Object 27">
                        <a:extLst>
                          <a:ext uri="{FF2B5EF4-FFF2-40B4-BE49-F238E27FC236}">
                            <a16:creationId xmlns:a16="http://schemas.microsoft.com/office/drawing/2014/main" id="{D2F316CC-036C-AA63-B4DD-8857B76BD4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737" y="6098001"/>
                        <a:ext cx="20161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8">
            <a:extLst>
              <a:ext uri="{FF2B5EF4-FFF2-40B4-BE49-F238E27FC236}">
                <a16:creationId xmlns:a16="http://schemas.microsoft.com/office/drawing/2014/main" id="{D02E33CF-2227-06EA-F149-5A3A0052B02F}"/>
              </a:ext>
            </a:extLst>
          </p:cNvPr>
          <p:cNvGraphicFramePr>
            <a:graphicFrameLocks noChangeAspect="1"/>
          </p:cNvGraphicFramePr>
          <p:nvPr>
            <p:extLst>
              <p:ext uri="{D42A27DB-BD31-4B8C-83A1-F6EECF244321}">
                <p14:modId xmlns:p14="http://schemas.microsoft.com/office/powerpoint/2010/main" val="3712870482"/>
              </p:ext>
            </p:extLst>
          </p:nvPr>
        </p:nvGraphicFramePr>
        <p:xfrm>
          <a:off x="312737" y="4834400"/>
          <a:ext cx="5976938" cy="1138237"/>
        </p:xfrm>
        <a:graphic>
          <a:graphicData uri="http://schemas.openxmlformats.org/presentationml/2006/ole">
            <mc:AlternateContent xmlns:mc="http://schemas.openxmlformats.org/markup-compatibility/2006">
              <mc:Choice xmlns:v="urn:schemas-microsoft-com:vml" Requires="v">
                <p:oleObj spid="_x0000_s6151" name="Equation" r:id="rId9" imgW="2667000" imgH="508000" progId="Equation.DSMT4">
                  <p:embed/>
                </p:oleObj>
              </mc:Choice>
              <mc:Fallback>
                <p:oleObj name="Equation" r:id="rId9" imgW="2667000" imgH="508000" progId="Equation.DSMT4">
                  <p:embed/>
                  <p:pic>
                    <p:nvPicPr>
                      <p:cNvPr id="33820" name="Object 28">
                        <a:extLst>
                          <a:ext uri="{FF2B5EF4-FFF2-40B4-BE49-F238E27FC236}">
                            <a16:creationId xmlns:a16="http://schemas.microsoft.com/office/drawing/2014/main" id="{EE676E64-4672-4DD7-C9B0-FD6F75A0CE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737" y="4834400"/>
                        <a:ext cx="5976938"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9">
            <a:extLst>
              <a:ext uri="{FF2B5EF4-FFF2-40B4-BE49-F238E27FC236}">
                <a16:creationId xmlns:a16="http://schemas.microsoft.com/office/drawing/2014/main" id="{FDB04715-90E2-2B1F-C8BB-41A4BD8AF4F5}"/>
              </a:ext>
            </a:extLst>
          </p:cNvPr>
          <p:cNvSpPr txBox="1">
            <a:spLocks noChangeArrowheads="1"/>
          </p:cNvSpPr>
          <p:nvPr/>
        </p:nvSpPr>
        <p:spPr bwMode="auto">
          <a:xfrm>
            <a:off x="423851" y="4028577"/>
            <a:ext cx="2089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共面：</a:t>
            </a:r>
          </a:p>
        </p:txBody>
      </p:sp>
      <p:sp>
        <p:nvSpPr>
          <p:cNvPr id="13" name="灯片编号占位符 12">
            <a:extLst>
              <a:ext uri="{FF2B5EF4-FFF2-40B4-BE49-F238E27FC236}">
                <a16:creationId xmlns:a16="http://schemas.microsoft.com/office/drawing/2014/main" id="{2CB42382-21C4-444B-BDC3-709F287783D8}"/>
              </a:ext>
            </a:extLst>
          </p:cNvPr>
          <p:cNvSpPr>
            <a:spLocks noGrp="1"/>
          </p:cNvSpPr>
          <p:nvPr>
            <p:ph type="sldNum" sz="quarter" idx="12"/>
          </p:nvPr>
        </p:nvSpPr>
        <p:spPr/>
        <p:txBody>
          <a:bodyPr/>
          <a:lstStyle/>
          <a:p>
            <a:fld id="{565CE74E-AB26-4998-AD42-012C4C1AD076}" type="slidenum">
              <a:rPr lang="zh-CN" altLang="en-US" smtClean="0"/>
              <a:t>22</a:t>
            </a:fld>
            <a:endParaRPr lang="zh-CN" altLang="en-US"/>
          </a:p>
        </p:txBody>
      </p:sp>
    </p:spTree>
    <p:extLst>
      <p:ext uri="{BB962C8B-B14F-4D97-AF65-F5344CB8AC3E}">
        <p14:creationId xmlns:p14="http://schemas.microsoft.com/office/powerpoint/2010/main" val="293830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4">
            <a:extLst>
              <a:ext uri="{FF2B5EF4-FFF2-40B4-BE49-F238E27FC236}">
                <a16:creationId xmlns:a16="http://schemas.microsoft.com/office/drawing/2014/main" id="{DDFE664E-7F53-506F-8689-7B5F67F22731}"/>
              </a:ext>
            </a:extLst>
          </p:cNvPr>
          <p:cNvSpPr txBox="1">
            <a:spLocks noChangeArrowheads="1"/>
          </p:cNvSpPr>
          <p:nvPr/>
        </p:nvSpPr>
        <p:spPr bwMode="auto">
          <a:xfrm>
            <a:off x="254787" y="171226"/>
            <a:ext cx="2643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b.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不共面</a:t>
            </a:r>
          </a:p>
        </p:txBody>
      </p:sp>
      <p:pic>
        <p:nvPicPr>
          <p:cNvPr id="37893" name="Picture 5">
            <a:extLst>
              <a:ext uri="{FF2B5EF4-FFF2-40B4-BE49-F238E27FC236}">
                <a16:creationId xmlns:a16="http://schemas.microsoft.com/office/drawing/2014/main" id="{97B839D9-D388-444B-A33F-AAF120BD0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382" y="156602"/>
            <a:ext cx="3635375" cy="2273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4" name="Object 6">
            <a:extLst>
              <a:ext uri="{FF2B5EF4-FFF2-40B4-BE49-F238E27FC236}">
                <a16:creationId xmlns:a16="http://schemas.microsoft.com/office/drawing/2014/main" id="{46E93C37-9C3A-179D-D53B-05E059163A67}"/>
              </a:ext>
            </a:extLst>
          </p:cNvPr>
          <p:cNvGraphicFramePr>
            <a:graphicFrameLocks noChangeAspect="1"/>
          </p:cNvGraphicFramePr>
          <p:nvPr>
            <p:extLst>
              <p:ext uri="{D42A27DB-BD31-4B8C-83A1-F6EECF244321}">
                <p14:modId xmlns:p14="http://schemas.microsoft.com/office/powerpoint/2010/main" val="2190936011"/>
              </p:ext>
            </p:extLst>
          </p:nvPr>
        </p:nvGraphicFramePr>
        <p:xfrm>
          <a:off x="1591468" y="2082707"/>
          <a:ext cx="2216151" cy="598053"/>
        </p:xfrm>
        <a:graphic>
          <a:graphicData uri="http://schemas.openxmlformats.org/presentationml/2006/ole">
            <mc:AlternateContent xmlns:mc="http://schemas.openxmlformats.org/markup-compatibility/2006">
              <mc:Choice xmlns:v="urn:schemas-microsoft-com:vml" Requires="v">
                <p:oleObj spid="_x0000_s7176" name="公式" r:id="rId4" imgW="799753" imgH="215806" progId="Equation.3">
                  <p:embed/>
                </p:oleObj>
              </mc:Choice>
              <mc:Fallback>
                <p:oleObj name="公式" r:id="rId4" imgW="799753" imgH="215806" progId="Equation.3">
                  <p:embed/>
                  <p:pic>
                    <p:nvPicPr>
                      <p:cNvPr id="37894" name="Object 6">
                        <a:extLst>
                          <a:ext uri="{FF2B5EF4-FFF2-40B4-BE49-F238E27FC236}">
                            <a16:creationId xmlns:a16="http://schemas.microsoft.com/office/drawing/2014/main" id="{46E93C37-9C3A-179D-D53B-05E059163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468" y="2082707"/>
                        <a:ext cx="2216151" cy="598053"/>
                      </a:xfrm>
                      <a:prstGeom prst="rect">
                        <a:avLst/>
                      </a:prstGeom>
                      <a:noFill/>
                      <a:ln>
                        <a:noFill/>
                      </a:ln>
                    </p:spPr>
                  </p:pic>
                </p:oleObj>
              </mc:Fallback>
            </mc:AlternateContent>
          </a:graphicData>
        </a:graphic>
      </p:graphicFrame>
      <p:graphicFrame>
        <p:nvGraphicFramePr>
          <p:cNvPr id="37895" name="Object 7">
            <a:extLst>
              <a:ext uri="{FF2B5EF4-FFF2-40B4-BE49-F238E27FC236}">
                <a16:creationId xmlns:a16="http://schemas.microsoft.com/office/drawing/2014/main" id="{9D9F1CB4-CD72-8ECD-5286-6230147641F0}"/>
              </a:ext>
            </a:extLst>
          </p:cNvPr>
          <p:cNvGraphicFramePr>
            <a:graphicFrameLocks noChangeAspect="1"/>
          </p:cNvGraphicFramePr>
          <p:nvPr>
            <p:extLst>
              <p:ext uri="{D42A27DB-BD31-4B8C-83A1-F6EECF244321}">
                <p14:modId xmlns:p14="http://schemas.microsoft.com/office/powerpoint/2010/main" val="4006981794"/>
              </p:ext>
            </p:extLst>
          </p:nvPr>
        </p:nvGraphicFramePr>
        <p:xfrm>
          <a:off x="520694" y="851876"/>
          <a:ext cx="4754563" cy="587375"/>
        </p:xfrm>
        <a:graphic>
          <a:graphicData uri="http://schemas.openxmlformats.org/presentationml/2006/ole">
            <mc:AlternateContent xmlns:mc="http://schemas.openxmlformats.org/markup-compatibility/2006">
              <mc:Choice xmlns:v="urn:schemas-microsoft-com:vml" Requires="v">
                <p:oleObj spid="_x0000_s7177" name="Equation" r:id="rId6" imgW="2057400" imgH="253800" progId="Equation.DSMT4">
                  <p:embed/>
                </p:oleObj>
              </mc:Choice>
              <mc:Fallback>
                <p:oleObj name="Equation" r:id="rId6" imgW="2057400" imgH="253800" progId="Equation.DSMT4">
                  <p:embed/>
                  <p:pic>
                    <p:nvPicPr>
                      <p:cNvPr id="37895" name="Object 7">
                        <a:extLst>
                          <a:ext uri="{FF2B5EF4-FFF2-40B4-BE49-F238E27FC236}">
                            <a16:creationId xmlns:a16="http://schemas.microsoft.com/office/drawing/2014/main" id="{9D9F1CB4-CD72-8ECD-5286-6230147641F0}"/>
                          </a:ext>
                        </a:extLst>
                      </p:cNvPr>
                      <p:cNvPicPr>
                        <a:picLocks noChangeAspect="1" noChangeArrowheads="1"/>
                      </p:cNvPicPr>
                      <p:nvPr/>
                    </p:nvPicPr>
                    <p:blipFill>
                      <a:blip r:embed="rId7"/>
                      <a:srcRect/>
                      <a:stretch>
                        <a:fillRect/>
                      </a:stretch>
                    </p:blipFill>
                    <p:spPr bwMode="auto">
                      <a:xfrm>
                        <a:off x="520694" y="851876"/>
                        <a:ext cx="47545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6" name="Object 8">
            <a:extLst>
              <a:ext uri="{FF2B5EF4-FFF2-40B4-BE49-F238E27FC236}">
                <a16:creationId xmlns:a16="http://schemas.microsoft.com/office/drawing/2014/main" id="{5B891E12-5306-96C3-1F92-771066D63011}"/>
              </a:ext>
            </a:extLst>
          </p:cNvPr>
          <p:cNvGraphicFramePr>
            <a:graphicFrameLocks noChangeAspect="1"/>
          </p:cNvGraphicFramePr>
          <p:nvPr>
            <p:extLst>
              <p:ext uri="{D42A27DB-BD31-4B8C-83A1-F6EECF244321}">
                <p14:modId xmlns:p14="http://schemas.microsoft.com/office/powerpoint/2010/main" val="1079702899"/>
              </p:ext>
            </p:extLst>
          </p:nvPr>
        </p:nvGraphicFramePr>
        <p:xfrm>
          <a:off x="581819" y="1439251"/>
          <a:ext cx="4537075" cy="558800"/>
        </p:xfrm>
        <a:graphic>
          <a:graphicData uri="http://schemas.openxmlformats.org/presentationml/2006/ole">
            <mc:AlternateContent xmlns:mc="http://schemas.openxmlformats.org/markup-compatibility/2006">
              <mc:Choice xmlns:v="urn:schemas-microsoft-com:vml" Requires="v">
                <p:oleObj spid="_x0000_s7178" name="公式" r:id="rId8" imgW="1955800" imgH="241300" progId="Equation.3">
                  <p:embed/>
                </p:oleObj>
              </mc:Choice>
              <mc:Fallback>
                <p:oleObj name="公式" r:id="rId8" imgW="1955800" imgH="241300" progId="Equation.3">
                  <p:embed/>
                  <p:pic>
                    <p:nvPicPr>
                      <p:cNvPr id="37896" name="Object 8">
                        <a:extLst>
                          <a:ext uri="{FF2B5EF4-FFF2-40B4-BE49-F238E27FC236}">
                            <a16:creationId xmlns:a16="http://schemas.microsoft.com/office/drawing/2014/main" id="{5B891E12-5306-96C3-1F92-771066D630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819" y="1439251"/>
                        <a:ext cx="4537075"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7" name="Text Box 9">
            <a:extLst>
              <a:ext uri="{FF2B5EF4-FFF2-40B4-BE49-F238E27FC236}">
                <a16:creationId xmlns:a16="http://schemas.microsoft.com/office/drawing/2014/main" id="{B4B26D86-A1E4-1FB8-5C5D-AB66163CF606}"/>
              </a:ext>
            </a:extLst>
          </p:cNvPr>
          <p:cNvSpPr txBox="1">
            <a:spLocks noChangeArrowheads="1"/>
          </p:cNvSpPr>
          <p:nvPr/>
        </p:nvSpPr>
        <p:spPr bwMode="auto">
          <a:xfrm>
            <a:off x="210390" y="3047734"/>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归纳起来：</a:t>
            </a:r>
          </a:p>
        </p:txBody>
      </p:sp>
      <p:graphicFrame>
        <p:nvGraphicFramePr>
          <p:cNvPr id="37898" name="Object 10">
            <a:extLst>
              <a:ext uri="{FF2B5EF4-FFF2-40B4-BE49-F238E27FC236}">
                <a16:creationId xmlns:a16="http://schemas.microsoft.com/office/drawing/2014/main" id="{C596674F-680A-CDDF-C754-499FAB4066E5}"/>
              </a:ext>
            </a:extLst>
          </p:cNvPr>
          <p:cNvGraphicFramePr>
            <a:graphicFrameLocks noChangeAspect="1"/>
          </p:cNvGraphicFramePr>
          <p:nvPr>
            <p:extLst>
              <p:ext uri="{D42A27DB-BD31-4B8C-83A1-F6EECF244321}">
                <p14:modId xmlns:p14="http://schemas.microsoft.com/office/powerpoint/2010/main" val="1591051684"/>
              </p:ext>
            </p:extLst>
          </p:nvPr>
        </p:nvGraphicFramePr>
        <p:xfrm>
          <a:off x="2254705" y="2822868"/>
          <a:ext cx="4105389" cy="1012104"/>
        </p:xfrm>
        <a:graphic>
          <a:graphicData uri="http://schemas.openxmlformats.org/presentationml/2006/ole">
            <mc:AlternateContent xmlns:mc="http://schemas.openxmlformats.org/markup-compatibility/2006">
              <mc:Choice xmlns:v="urn:schemas-microsoft-com:vml" Requires="v">
                <p:oleObj spid="_x0000_s7179" name="公式" r:id="rId10" imgW="1752600" imgH="431800" progId="Equation.3">
                  <p:embed/>
                </p:oleObj>
              </mc:Choice>
              <mc:Fallback>
                <p:oleObj name="公式" r:id="rId10" imgW="1752600" imgH="431800" progId="Equation.3">
                  <p:embed/>
                  <p:pic>
                    <p:nvPicPr>
                      <p:cNvPr id="37898" name="Object 10">
                        <a:extLst>
                          <a:ext uri="{FF2B5EF4-FFF2-40B4-BE49-F238E27FC236}">
                            <a16:creationId xmlns:a16="http://schemas.microsoft.com/office/drawing/2014/main" id="{C596674F-680A-CDDF-C754-499FAB4066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4705" y="2822868"/>
                        <a:ext cx="4105389" cy="1012104"/>
                      </a:xfrm>
                      <a:prstGeom prst="rect">
                        <a:avLst/>
                      </a:prstGeom>
                      <a:noFill/>
                      <a:ln>
                        <a:noFill/>
                      </a:ln>
                      <a:effectLst/>
                    </p:spPr>
                  </p:pic>
                </p:oleObj>
              </mc:Fallback>
            </mc:AlternateContent>
          </a:graphicData>
        </a:graphic>
      </p:graphicFrame>
      <p:graphicFrame>
        <p:nvGraphicFramePr>
          <p:cNvPr id="37900" name="Object 12">
            <a:extLst>
              <a:ext uri="{FF2B5EF4-FFF2-40B4-BE49-F238E27FC236}">
                <a16:creationId xmlns:a16="http://schemas.microsoft.com/office/drawing/2014/main" id="{04A7B7FD-6F58-246F-48B3-A0D43B7A3556}"/>
              </a:ext>
            </a:extLst>
          </p:cNvPr>
          <p:cNvGraphicFramePr>
            <a:graphicFrameLocks noChangeAspect="1"/>
          </p:cNvGraphicFramePr>
          <p:nvPr>
            <p:extLst>
              <p:ext uri="{D42A27DB-BD31-4B8C-83A1-F6EECF244321}">
                <p14:modId xmlns:p14="http://schemas.microsoft.com/office/powerpoint/2010/main" val="58719613"/>
              </p:ext>
            </p:extLst>
          </p:nvPr>
        </p:nvGraphicFramePr>
        <p:xfrm>
          <a:off x="2084547" y="5834855"/>
          <a:ext cx="3817937" cy="838200"/>
        </p:xfrm>
        <a:graphic>
          <a:graphicData uri="http://schemas.openxmlformats.org/presentationml/2006/ole">
            <mc:AlternateContent xmlns:mc="http://schemas.openxmlformats.org/markup-compatibility/2006">
              <mc:Choice xmlns:v="urn:schemas-microsoft-com:vml" Requires="v">
                <p:oleObj spid="_x0000_s7180" name="Equation" r:id="rId12" imgW="1790700" imgH="393700" progId="Equation.3">
                  <p:embed/>
                </p:oleObj>
              </mc:Choice>
              <mc:Fallback>
                <p:oleObj name="Equation" r:id="rId12" imgW="1790700" imgH="393700" progId="Equation.3">
                  <p:embed/>
                  <p:pic>
                    <p:nvPicPr>
                      <p:cNvPr id="37900" name="Object 12">
                        <a:extLst>
                          <a:ext uri="{FF2B5EF4-FFF2-40B4-BE49-F238E27FC236}">
                            <a16:creationId xmlns:a16="http://schemas.microsoft.com/office/drawing/2014/main" id="{04A7B7FD-6F58-246F-48B3-A0D43B7A35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4547" y="5834855"/>
                        <a:ext cx="38179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0FB0A071-5DE3-43BD-BD33-D199B7CCE263}"/>
              </a:ext>
            </a:extLst>
          </p:cNvPr>
          <p:cNvGrpSpPr/>
          <p:nvPr/>
        </p:nvGrpSpPr>
        <p:grpSpPr>
          <a:xfrm>
            <a:off x="210390" y="3812408"/>
            <a:ext cx="9194824" cy="2135774"/>
            <a:chOff x="210390" y="3812408"/>
            <a:chExt cx="9194824" cy="2135774"/>
          </a:xfrm>
        </p:grpSpPr>
        <p:graphicFrame>
          <p:nvGraphicFramePr>
            <p:cNvPr id="37899" name="Object 11">
              <a:extLst>
                <a:ext uri="{FF2B5EF4-FFF2-40B4-BE49-F238E27FC236}">
                  <a16:creationId xmlns:a16="http://schemas.microsoft.com/office/drawing/2014/main" id="{99DFB30B-1ADB-310E-08E6-EE2C99519F30}"/>
                </a:ext>
              </a:extLst>
            </p:cNvPr>
            <p:cNvGraphicFramePr>
              <a:graphicFrameLocks noChangeAspect="1"/>
            </p:cNvGraphicFramePr>
            <p:nvPr>
              <p:extLst>
                <p:ext uri="{D42A27DB-BD31-4B8C-83A1-F6EECF244321}">
                  <p14:modId xmlns:p14="http://schemas.microsoft.com/office/powerpoint/2010/main" val="3248401337"/>
                </p:ext>
              </p:extLst>
            </p:nvPr>
          </p:nvGraphicFramePr>
          <p:xfrm>
            <a:off x="1978025" y="3971925"/>
            <a:ext cx="4586288" cy="1303338"/>
          </p:xfrm>
          <a:graphic>
            <a:graphicData uri="http://schemas.openxmlformats.org/presentationml/2006/ole">
              <mc:AlternateContent xmlns:mc="http://schemas.openxmlformats.org/markup-compatibility/2006">
                <mc:Choice xmlns:v="urn:schemas-microsoft-com:vml" Requires="v">
                  <p:oleObj spid="_x0000_s7181" name="Equation" r:id="rId14" imgW="1650960" imgH="469800" progId="Equation.DSMT4">
                    <p:embed/>
                  </p:oleObj>
                </mc:Choice>
                <mc:Fallback>
                  <p:oleObj name="Equation" r:id="rId14" imgW="1650960" imgH="469800" progId="Equation.DSMT4">
                    <p:embed/>
                    <p:pic>
                      <p:nvPicPr>
                        <p:cNvPr id="37899" name="Object 11">
                          <a:extLst>
                            <a:ext uri="{FF2B5EF4-FFF2-40B4-BE49-F238E27FC236}">
                              <a16:creationId xmlns:a16="http://schemas.microsoft.com/office/drawing/2014/main" id="{99DFB30B-1ADB-310E-08E6-EE2C99519F30}"/>
                            </a:ext>
                          </a:extLst>
                        </p:cNvPr>
                        <p:cNvPicPr>
                          <a:picLocks noChangeAspect="1" noChangeArrowheads="1"/>
                        </p:cNvPicPr>
                        <p:nvPr/>
                      </p:nvPicPr>
                      <p:blipFill>
                        <a:blip r:embed="rId15"/>
                        <a:srcRect/>
                        <a:stretch>
                          <a:fillRect/>
                        </a:stretch>
                      </p:blipFill>
                      <p:spPr bwMode="auto">
                        <a:xfrm>
                          <a:off x="1978025" y="3971925"/>
                          <a:ext cx="4586288" cy="13033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60" name="Text Box 14">
              <a:extLst>
                <a:ext uri="{FF2B5EF4-FFF2-40B4-BE49-F238E27FC236}">
                  <a16:creationId xmlns:a16="http://schemas.microsoft.com/office/drawing/2014/main" id="{508CA8D1-840C-4EBE-7CAF-9E31B29C41CB}"/>
                </a:ext>
              </a:extLst>
            </p:cNvPr>
            <p:cNvSpPr txBox="1">
              <a:spLocks noChangeArrowheads="1"/>
            </p:cNvSpPr>
            <p:nvPr/>
          </p:nvSpPr>
          <p:spPr bwMode="auto">
            <a:xfrm>
              <a:off x="210390" y="3812408"/>
              <a:ext cx="9061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矢量形式： </a:t>
              </a:r>
            </a:p>
          </p:txBody>
        </p:sp>
        <p:grpSp>
          <p:nvGrpSpPr>
            <p:cNvPr id="53262" name="组合 18">
              <a:extLst>
                <a:ext uri="{FF2B5EF4-FFF2-40B4-BE49-F238E27FC236}">
                  <a16:creationId xmlns:a16="http://schemas.microsoft.com/office/drawing/2014/main" id="{4A30CC62-F0AA-5477-559B-E3538A1A73BF}"/>
                </a:ext>
              </a:extLst>
            </p:cNvPr>
            <p:cNvGrpSpPr>
              <a:grpSpLocks/>
            </p:cNvGrpSpPr>
            <p:nvPr/>
          </p:nvGrpSpPr>
          <p:grpSpPr bwMode="auto">
            <a:xfrm>
              <a:off x="6360094" y="5365569"/>
              <a:ext cx="3045120" cy="582613"/>
              <a:chOff x="0" y="4840298"/>
              <a:chExt cx="8858280" cy="1016254"/>
            </a:xfrm>
          </p:grpSpPr>
          <p:sp>
            <p:nvSpPr>
              <p:cNvPr id="53263" name="矩形 14">
                <a:extLst>
                  <a:ext uri="{FF2B5EF4-FFF2-40B4-BE49-F238E27FC236}">
                    <a16:creationId xmlns:a16="http://schemas.microsoft.com/office/drawing/2014/main" id="{5380328E-DFA6-CE6F-017F-5B83A8D0B51C}"/>
                  </a:ext>
                </a:extLst>
              </p:cNvPr>
              <p:cNvSpPr>
                <a:spLocks noChangeArrowheads="1"/>
              </p:cNvSpPr>
              <p:nvPr/>
            </p:nvSpPr>
            <p:spPr bwMode="auto">
              <a:xfrm>
                <a:off x="0" y="4840298"/>
                <a:ext cx="8858280" cy="101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3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安培定律</a:t>
                </a:r>
              </a:p>
              <a:p>
                <a:pPr algn="just" eaLnBrk="1" hangingPunct="1">
                  <a:spcBef>
                    <a:spcPct val="0"/>
                  </a:spcBef>
                  <a:buClrTx/>
                  <a:buSzTx/>
                  <a:buFontTx/>
                  <a:buNone/>
                </a:pPr>
                <a:endParaRPr lang="zh-CN" altLang="en-US" sz="3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264" name="矩形 15">
                <a:extLst>
                  <a:ext uri="{FF2B5EF4-FFF2-40B4-BE49-F238E27FC236}">
                    <a16:creationId xmlns:a16="http://schemas.microsoft.com/office/drawing/2014/main" id="{77439800-D0B8-FDF0-A070-86A7F6B734CB}"/>
                  </a:ext>
                </a:extLst>
              </p:cNvPr>
              <p:cNvSpPr>
                <a:spLocks noChangeArrowheads="1"/>
              </p:cNvSpPr>
              <p:nvPr/>
            </p:nvSpPr>
            <p:spPr bwMode="auto">
              <a:xfrm>
                <a:off x="7728228" y="4857760"/>
                <a:ext cx="184732" cy="55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3000">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2" name="灯片编号占位符 1">
            <a:extLst>
              <a:ext uri="{FF2B5EF4-FFF2-40B4-BE49-F238E27FC236}">
                <a16:creationId xmlns:a16="http://schemas.microsoft.com/office/drawing/2014/main" id="{6A6C8EC0-3446-4D98-9A19-91387893B8DE}"/>
              </a:ext>
            </a:extLst>
          </p:cNvPr>
          <p:cNvSpPr>
            <a:spLocks noGrp="1"/>
          </p:cNvSpPr>
          <p:nvPr>
            <p:ph type="sldNum" sz="quarter" idx="12"/>
          </p:nvPr>
        </p:nvSpPr>
        <p:spPr/>
        <p:txBody>
          <a:bodyPr/>
          <a:lstStyle/>
          <a:p>
            <a:fld id="{565CE74E-AB26-4998-AD42-012C4C1AD076}" type="slidenum">
              <a:rPr lang="zh-CN" altLang="en-US" smtClean="0"/>
              <a:t>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78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8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7" grpId="0"/>
      <p:bldP spid="37897" grpId="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FB77D12-FD27-0F0D-6CFA-939ED329FA0A}"/>
              </a:ext>
            </a:extLst>
          </p:cNvPr>
          <p:cNvSpPr>
            <a:spLocks noGrp="1" noChangeArrowheads="1"/>
          </p:cNvSpPr>
          <p:nvPr>
            <p:ph type="title"/>
          </p:nvPr>
        </p:nvSpPr>
        <p:spPr>
          <a:xfrm>
            <a:off x="383381" y="298567"/>
            <a:ext cx="1444796" cy="769938"/>
          </a:xfrm>
        </p:spPr>
        <p:txBody>
          <a:bodyPr/>
          <a:lstStyle/>
          <a:p>
            <a:pPr eaLnBrk="1" hangingPunct="1"/>
            <a:r>
              <a:rPr lang="zh-CN" altLang="en-US" b="1" dirty="0">
                <a:latin typeface="黑体" panose="02010609060101010101" pitchFamily="49" charset="-122"/>
                <a:ea typeface="黑体" panose="02010609060101010101" pitchFamily="49" charset="-122"/>
              </a:rPr>
              <a:t>启示：</a:t>
            </a:r>
            <a:r>
              <a:rPr lang="zh-CN" altLang="en-US" dirty="0">
                <a:latin typeface="黑体" panose="02010609060101010101" pitchFamily="49" charset="-122"/>
                <a:ea typeface="黑体" panose="02010609060101010101" pitchFamily="49" charset="-122"/>
              </a:rPr>
              <a:t> </a:t>
            </a:r>
          </a:p>
        </p:txBody>
      </p:sp>
      <p:sp>
        <p:nvSpPr>
          <p:cNvPr id="34819" name="Rectangle 3">
            <a:extLst>
              <a:ext uri="{FF2B5EF4-FFF2-40B4-BE49-F238E27FC236}">
                <a16:creationId xmlns:a16="http://schemas.microsoft.com/office/drawing/2014/main" id="{49BA683A-80B8-9B6D-92EE-FF10CE11BAD1}"/>
              </a:ext>
            </a:extLst>
          </p:cNvPr>
          <p:cNvSpPr>
            <a:spLocks noGrp="1" noChangeArrowheads="1"/>
          </p:cNvSpPr>
          <p:nvPr>
            <p:ph type="body" idx="1"/>
          </p:nvPr>
        </p:nvSpPr>
        <p:spPr>
          <a:xfrm>
            <a:off x="383381" y="1173702"/>
            <a:ext cx="8377237" cy="4191000"/>
          </a:xfrm>
        </p:spPr>
        <p:txBody>
          <a:bodyPr>
            <a:normAutofit/>
          </a:bodyPr>
          <a:lstStyle/>
          <a:p>
            <a:pPr algn="just" eaLnBrk="1" hangingPunct="1">
              <a:lnSpc>
                <a:spcPct val="150000"/>
              </a:lnSpc>
              <a:buClr>
                <a:srgbClr val="660033"/>
              </a:buCl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安培从错综复杂的现象与联系中，提炼出磁现象的本质</a:t>
            </a:r>
            <a:r>
              <a:rPr lang="zh-CN" altLang="en-US" sz="24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p>
          <a:p>
            <a:pPr algn="just" eaLnBrk="1" hangingPunct="1">
              <a:lnSpc>
                <a:spcPct val="150000"/>
              </a:lnSpc>
              <a:buClr>
                <a:srgbClr val="660033"/>
              </a:buCl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在解决问题上，面对难以测量的困难，巧妙地设计示零实验，设计与理论猜测相结合，揭示出电流元相互作用应具有的特点，采用矢量点乘、叉乘来表示</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dl</a:t>
            </a:r>
            <a:r>
              <a:rPr lang="en-US" altLang="zh-CN" sz="2400" b="1" i="1" baseline="-25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i="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dl</a:t>
            </a:r>
            <a:r>
              <a:rPr lang="en-US" altLang="zh-CN" sz="2400" b="1" i="1" baseline="-250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400" b="1" i="1" baseline="-25000" dirty="0">
                <a:latin typeface="Times New Roman" panose="02020603050405020304" pitchFamily="18" charset="0"/>
                <a:ea typeface="黑体" panose="02010609060101010101" pitchFamily="49" charset="-122"/>
                <a:cs typeface="Times New Roman" panose="02020603050405020304" pitchFamily="18" charset="0"/>
              </a:rPr>
              <a:t>12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之间的关系；</a:t>
            </a:r>
            <a:endParaRPr lang="zh-CN" altLang="en-US" sz="24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Text Box 13">
            <a:extLst>
              <a:ext uri="{FF2B5EF4-FFF2-40B4-BE49-F238E27FC236}">
                <a16:creationId xmlns:a16="http://schemas.microsoft.com/office/drawing/2014/main" id="{93B214D9-48E5-0A78-BACF-A2627CCFE191}"/>
              </a:ext>
            </a:extLst>
          </p:cNvPr>
          <p:cNvSpPr txBox="1">
            <a:spLocks noChangeArrowheads="1"/>
          </p:cNvSpPr>
          <p:nvPr/>
        </p:nvSpPr>
        <p:spPr bwMode="auto">
          <a:xfrm>
            <a:off x="470467" y="5170078"/>
            <a:ext cx="8077200" cy="138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buClr>
                <a:srgbClr val="660033"/>
              </a:buClr>
            </a:pPr>
            <a:r>
              <a:rPr lang="zh-CN" altLang="en-US"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被</a:t>
            </a:r>
            <a:r>
              <a:rPr lang="en-US" altLang="zh-CN"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Maxwell</a:t>
            </a:r>
            <a:r>
              <a:rPr lang="zh-CN" altLang="en-US"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誉为“科学中最光辉的成就之一”．</a:t>
            </a:r>
          </a:p>
          <a:p>
            <a:pPr algn="just" eaLnBrk="1" hangingPunct="1">
              <a:lnSpc>
                <a:spcPct val="150000"/>
              </a:lnSpc>
              <a:buClr>
                <a:srgbClr val="660033"/>
              </a:buClr>
            </a:pPr>
            <a:r>
              <a:rPr lang="en-US" altLang="zh-CN"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Ampere</a:t>
            </a:r>
            <a:r>
              <a:rPr lang="zh-CN" altLang="en-US"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本人则被誉为“电学中的</a:t>
            </a:r>
            <a:r>
              <a:rPr lang="en-US" altLang="zh-CN"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Newton”</a:t>
            </a:r>
            <a:r>
              <a:rPr lang="zh-CN" altLang="en-US" sz="28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 name="Rectangle 2">
            <a:extLst>
              <a:ext uri="{FF2B5EF4-FFF2-40B4-BE49-F238E27FC236}">
                <a16:creationId xmlns:a16="http://schemas.microsoft.com/office/drawing/2014/main" id="{28E5B70C-E127-8AC0-41F2-E8E80477D214}"/>
              </a:ext>
            </a:extLst>
          </p:cNvPr>
          <p:cNvSpPr txBox="1">
            <a:spLocks noChangeArrowheads="1"/>
          </p:cNvSpPr>
          <p:nvPr/>
        </p:nvSpPr>
        <p:spPr>
          <a:xfrm>
            <a:off x="383381" y="4347542"/>
            <a:ext cx="1444796" cy="769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评价：</a:t>
            </a:r>
            <a:r>
              <a:rPr lang="zh-CN" altLang="en-US" dirty="0">
                <a:latin typeface="黑体" panose="02010609060101010101" pitchFamily="49" charset="-122"/>
                <a:ea typeface="黑体" panose="02010609060101010101" pitchFamily="49" charset="-122"/>
              </a:rPr>
              <a:t> </a:t>
            </a:r>
          </a:p>
        </p:txBody>
      </p:sp>
      <p:sp>
        <p:nvSpPr>
          <p:cNvPr id="4" name="灯片编号占位符 3">
            <a:extLst>
              <a:ext uri="{FF2B5EF4-FFF2-40B4-BE49-F238E27FC236}">
                <a16:creationId xmlns:a16="http://schemas.microsoft.com/office/drawing/2014/main" id="{10A44BDB-5345-4139-B14B-1BE7D559D402}"/>
              </a:ext>
            </a:extLst>
          </p:cNvPr>
          <p:cNvSpPr>
            <a:spLocks noGrp="1"/>
          </p:cNvSpPr>
          <p:nvPr>
            <p:ph type="sldNum" sz="quarter" idx="12"/>
          </p:nvPr>
        </p:nvSpPr>
        <p:spPr/>
        <p:txBody>
          <a:bodyPr/>
          <a:lstStyle/>
          <a:p>
            <a:fld id="{565CE74E-AB26-4998-AD42-012C4C1AD076}" type="slidenum">
              <a:rPr lang="zh-CN" altLang="en-US" smtClean="0"/>
              <a:t>24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linds(horizontal)">
                                      <p:cBhvr>
                                        <p:cTn id="7" dur="500"/>
                                        <p:tgtEl>
                                          <p:spTgt spid="34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5"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across)">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bldLvl="5" autoUpdateAnimBg="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a:extLst>
              <a:ext uri="{FF2B5EF4-FFF2-40B4-BE49-F238E27FC236}">
                <a16:creationId xmlns:a16="http://schemas.microsoft.com/office/drawing/2014/main" id="{4C17455A-C6F4-F58E-5DBA-8DABF7F19F1B}"/>
              </a:ext>
            </a:extLst>
          </p:cNvPr>
          <p:cNvSpPr txBox="1">
            <a:spLocks noChangeArrowheads="1"/>
          </p:cNvSpPr>
          <p:nvPr/>
        </p:nvSpPr>
        <p:spPr bwMode="auto">
          <a:xfrm>
            <a:off x="373894" y="955569"/>
            <a:ext cx="5688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孤立的电流元间的相互作用：</a:t>
            </a:r>
          </a:p>
        </p:txBody>
      </p:sp>
      <p:grpSp>
        <p:nvGrpSpPr>
          <p:cNvPr id="2" name="Group 10">
            <a:extLst>
              <a:ext uri="{FF2B5EF4-FFF2-40B4-BE49-F238E27FC236}">
                <a16:creationId xmlns:a16="http://schemas.microsoft.com/office/drawing/2014/main" id="{802B9B5F-C052-C67A-FBD4-11F5F5B13854}"/>
              </a:ext>
            </a:extLst>
          </p:cNvPr>
          <p:cNvGrpSpPr>
            <a:grpSpLocks/>
          </p:cNvGrpSpPr>
          <p:nvPr/>
        </p:nvGrpSpPr>
        <p:grpSpPr bwMode="auto">
          <a:xfrm>
            <a:off x="5682572" y="2099920"/>
            <a:ext cx="3108325" cy="1860550"/>
            <a:chOff x="3424" y="527"/>
            <a:chExt cx="1958" cy="1172"/>
          </a:xfrm>
        </p:grpSpPr>
        <p:pic>
          <p:nvPicPr>
            <p:cNvPr id="53264" name="Picture 6">
              <a:extLst>
                <a:ext uri="{FF2B5EF4-FFF2-40B4-BE49-F238E27FC236}">
                  <a16:creationId xmlns:a16="http://schemas.microsoft.com/office/drawing/2014/main" id="{A33244CD-B930-4544-A227-68C48358B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527"/>
              <a:ext cx="1958" cy="11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2" name="Text Box 8">
              <a:extLst>
                <a:ext uri="{FF2B5EF4-FFF2-40B4-BE49-F238E27FC236}">
                  <a16:creationId xmlns:a16="http://schemas.microsoft.com/office/drawing/2014/main" id="{3B38EADE-74F6-5E87-42BC-120735797080}"/>
                </a:ext>
              </a:extLst>
            </p:cNvPr>
            <p:cNvSpPr txBox="1">
              <a:spLocks noChangeArrowheads="1"/>
            </p:cNvSpPr>
            <p:nvPr/>
          </p:nvSpPr>
          <p:spPr bwMode="auto">
            <a:xfrm>
              <a:off x="3878" y="527"/>
              <a:ext cx="10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a:latin typeface="Times New Roman" panose="02020603050405020304" pitchFamily="18" charset="0"/>
                  <a:ea typeface="黑体" panose="02010609060101010101" pitchFamily="49" charset="-122"/>
                  <a:cs typeface="Times New Roman" panose="02020603050405020304" pitchFamily="18" charset="0"/>
                </a:rPr>
                <a:t>平行电流元</a:t>
              </a:r>
            </a:p>
          </p:txBody>
        </p:sp>
      </p:grpSp>
      <p:grpSp>
        <p:nvGrpSpPr>
          <p:cNvPr id="3" name="Group 11">
            <a:extLst>
              <a:ext uri="{FF2B5EF4-FFF2-40B4-BE49-F238E27FC236}">
                <a16:creationId xmlns:a16="http://schemas.microsoft.com/office/drawing/2014/main" id="{6946BCF0-B887-B857-ABB3-E415AF314696}"/>
              </a:ext>
            </a:extLst>
          </p:cNvPr>
          <p:cNvGrpSpPr>
            <a:grpSpLocks/>
          </p:cNvGrpSpPr>
          <p:nvPr/>
        </p:nvGrpSpPr>
        <p:grpSpPr bwMode="auto">
          <a:xfrm>
            <a:off x="5778389" y="3947538"/>
            <a:ext cx="3152775" cy="2087562"/>
            <a:chOff x="3696" y="1797"/>
            <a:chExt cx="1897" cy="1194"/>
          </a:xfrm>
        </p:grpSpPr>
        <p:pic>
          <p:nvPicPr>
            <p:cNvPr id="53262" name="Picture 7">
              <a:extLst>
                <a:ext uri="{FF2B5EF4-FFF2-40B4-BE49-F238E27FC236}">
                  <a16:creationId xmlns:a16="http://schemas.microsoft.com/office/drawing/2014/main" id="{0D24BF26-BBB2-40C7-8D44-2845D66E9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888"/>
              <a:ext cx="1897" cy="11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0" name="Text Box 9">
              <a:extLst>
                <a:ext uri="{FF2B5EF4-FFF2-40B4-BE49-F238E27FC236}">
                  <a16:creationId xmlns:a16="http://schemas.microsoft.com/office/drawing/2014/main" id="{3FF2BA4B-1B58-3359-884D-5E572C2C035A}"/>
                </a:ext>
              </a:extLst>
            </p:cNvPr>
            <p:cNvSpPr txBox="1">
              <a:spLocks noChangeArrowheads="1"/>
            </p:cNvSpPr>
            <p:nvPr/>
          </p:nvSpPr>
          <p:spPr bwMode="auto">
            <a:xfrm>
              <a:off x="4014" y="1797"/>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a:latin typeface="Times New Roman" panose="02020603050405020304" pitchFamily="18" charset="0"/>
                  <a:ea typeface="黑体" panose="02010609060101010101" pitchFamily="49" charset="-122"/>
                  <a:cs typeface="Times New Roman" panose="02020603050405020304" pitchFamily="18" charset="0"/>
                </a:rPr>
                <a:t>垂直电流元</a:t>
              </a:r>
            </a:p>
          </p:txBody>
        </p:sp>
      </p:grpSp>
      <p:graphicFrame>
        <p:nvGraphicFramePr>
          <p:cNvPr id="55301" name="Object 12">
            <a:extLst>
              <a:ext uri="{FF2B5EF4-FFF2-40B4-BE49-F238E27FC236}">
                <a16:creationId xmlns:a16="http://schemas.microsoft.com/office/drawing/2014/main" id="{D4F6E144-5141-4E00-C86D-BB8962D474A3}"/>
              </a:ext>
            </a:extLst>
          </p:cNvPr>
          <p:cNvGraphicFramePr>
            <a:graphicFrameLocks noChangeAspect="1"/>
          </p:cNvGraphicFramePr>
          <p:nvPr>
            <p:extLst>
              <p:ext uri="{D42A27DB-BD31-4B8C-83A1-F6EECF244321}">
                <p14:modId xmlns:p14="http://schemas.microsoft.com/office/powerpoint/2010/main" val="3871077440"/>
              </p:ext>
            </p:extLst>
          </p:nvPr>
        </p:nvGraphicFramePr>
        <p:xfrm>
          <a:off x="5368080" y="907461"/>
          <a:ext cx="3523643" cy="1023938"/>
        </p:xfrm>
        <a:graphic>
          <a:graphicData uri="http://schemas.openxmlformats.org/presentationml/2006/ole">
            <mc:AlternateContent xmlns:mc="http://schemas.openxmlformats.org/markup-compatibility/2006">
              <mc:Choice xmlns:v="urn:schemas-microsoft-com:vml" Requires="v">
                <p:oleObj spid="_x0000_s8198" name="Equation" r:id="rId6" imgW="1701800" imgH="495300" progId="Equation.3">
                  <p:embed/>
                </p:oleObj>
              </mc:Choice>
              <mc:Fallback>
                <p:oleObj name="Equation" r:id="rId6" imgW="1701800" imgH="495300" progId="Equation.3">
                  <p:embed/>
                  <p:pic>
                    <p:nvPicPr>
                      <p:cNvPr id="55301" name="Object 12">
                        <a:extLst>
                          <a:ext uri="{FF2B5EF4-FFF2-40B4-BE49-F238E27FC236}">
                            <a16:creationId xmlns:a16="http://schemas.microsoft.com/office/drawing/2014/main" id="{D4F6E144-5141-4E00-C86D-BB8962D474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8080" y="907461"/>
                        <a:ext cx="3523643" cy="1023938"/>
                      </a:xfrm>
                      <a:prstGeom prst="rect">
                        <a:avLst/>
                      </a:prstGeom>
                      <a:solidFill>
                        <a:srgbClr val="FFCC00"/>
                      </a:solidFill>
                      <a:ln>
                        <a:noFill/>
                      </a:ln>
                    </p:spPr>
                  </p:pic>
                </p:oleObj>
              </mc:Fallback>
            </mc:AlternateContent>
          </a:graphicData>
        </a:graphic>
      </p:graphicFrame>
      <p:sp>
        <p:nvSpPr>
          <p:cNvPr id="38925" name="Text Box 13">
            <a:extLst>
              <a:ext uri="{FF2B5EF4-FFF2-40B4-BE49-F238E27FC236}">
                <a16:creationId xmlns:a16="http://schemas.microsoft.com/office/drawing/2014/main" id="{612728D8-262E-952B-0921-FD8337F65133}"/>
              </a:ext>
            </a:extLst>
          </p:cNvPr>
          <p:cNvSpPr txBox="1">
            <a:spLocks noChangeArrowheads="1"/>
          </p:cNvSpPr>
          <p:nvPr/>
        </p:nvSpPr>
        <p:spPr bwMode="auto">
          <a:xfrm>
            <a:off x="373894" y="1638477"/>
            <a:ext cx="327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相互</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平行</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电流元：</a:t>
            </a:r>
          </a:p>
        </p:txBody>
      </p:sp>
      <p:graphicFrame>
        <p:nvGraphicFramePr>
          <p:cNvPr id="38926" name="Object 14">
            <a:extLst>
              <a:ext uri="{FF2B5EF4-FFF2-40B4-BE49-F238E27FC236}">
                <a16:creationId xmlns:a16="http://schemas.microsoft.com/office/drawing/2014/main" id="{B32A0037-0CB3-B8A1-E9E9-91CBA1F8513E}"/>
              </a:ext>
            </a:extLst>
          </p:cNvPr>
          <p:cNvGraphicFramePr>
            <a:graphicFrameLocks noChangeAspect="1"/>
          </p:cNvGraphicFramePr>
          <p:nvPr>
            <p:extLst>
              <p:ext uri="{D42A27DB-BD31-4B8C-83A1-F6EECF244321}">
                <p14:modId xmlns:p14="http://schemas.microsoft.com/office/powerpoint/2010/main" val="3812194375"/>
              </p:ext>
            </p:extLst>
          </p:nvPr>
        </p:nvGraphicFramePr>
        <p:xfrm>
          <a:off x="489944" y="2308801"/>
          <a:ext cx="2963862" cy="1119188"/>
        </p:xfrm>
        <a:graphic>
          <a:graphicData uri="http://schemas.openxmlformats.org/presentationml/2006/ole">
            <mc:AlternateContent xmlns:mc="http://schemas.openxmlformats.org/markup-compatibility/2006">
              <mc:Choice xmlns:v="urn:schemas-microsoft-com:vml" Requires="v">
                <p:oleObj spid="_x0000_s8199" name="公式" r:id="rId8" imgW="1143000" imgH="431800" progId="Equation.3">
                  <p:embed/>
                </p:oleObj>
              </mc:Choice>
              <mc:Fallback>
                <p:oleObj name="公式" r:id="rId8" imgW="1143000" imgH="431800" progId="Equation.3">
                  <p:embed/>
                  <p:pic>
                    <p:nvPicPr>
                      <p:cNvPr id="38926" name="Object 14">
                        <a:extLst>
                          <a:ext uri="{FF2B5EF4-FFF2-40B4-BE49-F238E27FC236}">
                            <a16:creationId xmlns:a16="http://schemas.microsoft.com/office/drawing/2014/main" id="{B32A0037-0CB3-B8A1-E9E9-91CBA1F851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944" y="2308801"/>
                        <a:ext cx="2963862"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7" name="Text Box 15">
            <a:extLst>
              <a:ext uri="{FF2B5EF4-FFF2-40B4-BE49-F238E27FC236}">
                <a16:creationId xmlns:a16="http://schemas.microsoft.com/office/drawing/2014/main" id="{1ED34FA1-C483-5346-584B-B309B062935F}"/>
              </a:ext>
            </a:extLst>
          </p:cNvPr>
          <p:cNvSpPr txBox="1">
            <a:spLocks noChangeArrowheads="1"/>
          </p:cNvSpPr>
          <p:nvPr/>
        </p:nvSpPr>
        <p:spPr bwMode="auto">
          <a:xfrm>
            <a:off x="3636055" y="2517238"/>
            <a:ext cx="2305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方向向左</a:t>
            </a:r>
          </a:p>
        </p:txBody>
      </p:sp>
      <p:graphicFrame>
        <p:nvGraphicFramePr>
          <p:cNvPr id="38929" name="Object 17">
            <a:extLst>
              <a:ext uri="{FF2B5EF4-FFF2-40B4-BE49-F238E27FC236}">
                <a16:creationId xmlns:a16="http://schemas.microsoft.com/office/drawing/2014/main" id="{EF68483B-0210-AB15-5858-171DE1C5C3A2}"/>
              </a:ext>
            </a:extLst>
          </p:cNvPr>
          <p:cNvGraphicFramePr>
            <a:graphicFrameLocks noChangeAspect="1"/>
          </p:cNvGraphicFramePr>
          <p:nvPr>
            <p:extLst>
              <p:ext uri="{D42A27DB-BD31-4B8C-83A1-F6EECF244321}">
                <p14:modId xmlns:p14="http://schemas.microsoft.com/office/powerpoint/2010/main" val="1044155025"/>
              </p:ext>
            </p:extLst>
          </p:nvPr>
        </p:nvGraphicFramePr>
        <p:xfrm>
          <a:off x="389096" y="3478938"/>
          <a:ext cx="4634664" cy="633583"/>
        </p:xfrm>
        <a:graphic>
          <a:graphicData uri="http://schemas.openxmlformats.org/presentationml/2006/ole">
            <mc:AlternateContent xmlns:mc="http://schemas.openxmlformats.org/markup-compatibility/2006">
              <mc:Choice xmlns:v="urn:schemas-microsoft-com:vml" Requires="v">
                <p:oleObj spid="_x0000_s8200" name="Equation" r:id="rId10" imgW="1765300" imgH="241300" progId="Equation.DSMT4">
                  <p:embed/>
                </p:oleObj>
              </mc:Choice>
              <mc:Fallback>
                <p:oleObj name="Equation" r:id="rId10" imgW="1765300" imgH="241300" progId="Equation.DSMT4">
                  <p:embed/>
                  <p:pic>
                    <p:nvPicPr>
                      <p:cNvPr id="38929" name="Object 17">
                        <a:extLst>
                          <a:ext uri="{FF2B5EF4-FFF2-40B4-BE49-F238E27FC236}">
                            <a16:creationId xmlns:a16="http://schemas.microsoft.com/office/drawing/2014/main" id="{EF68483B-0210-AB15-5858-171DE1C5C3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096" y="3478938"/>
                        <a:ext cx="4634664" cy="633583"/>
                      </a:xfrm>
                      <a:prstGeom prst="rect">
                        <a:avLst/>
                      </a:prstGeom>
                      <a:noFill/>
                      <a:ln>
                        <a:noFill/>
                      </a:ln>
                    </p:spPr>
                  </p:pic>
                </p:oleObj>
              </mc:Fallback>
            </mc:AlternateContent>
          </a:graphicData>
        </a:graphic>
      </p:graphicFrame>
      <p:sp>
        <p:nvSpPr>
          <p:cNvPr id="38930" name="Text Box 18">
            <a:extLst>
              <a:ext uri="{FF2B5EF4-FFF2-40B4-BE49-F238E27FC236}">
                <a16:creationId xmlns:a16="http://schemas.microsoft.com/office/drawing/2014/main" id="{0C1E7788-2ACD-67D6-81B4-2872D4FFBEF7}"/>
              </a:ext>
            </a:extLst>
          </p:cNvPr>
          <p:cNvSpPr txBox="1">
            <a:spLocks noChangeArrowheads="1"/>
          </p:cNvSpPr>
          <p:nvPr/>
        </p:nvSpPr>
        <p:spPr bwMode="auto">
          <a:xfrm>
            <a:off x="473816" y="4448623"/>
            <a:ext cx="3541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相互</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垂直</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电流元：</a:t>
            </a:r>
          </a:p>
        </p:txBody>
      </p:sp>
      <p:graphicFrame>
        <p:nvGraphicFramePr>
          <p:cNvPr id="38931" name="Object 19">
            <a:extLst>
              <a:ext uri="{FF2B5EF4-FFF2-40B4-BE49-F238E27FC236}">
                <a16:creationId xmlns:a16="http://schemas.microsoft.com/office/drawing/2014/main" id="{422E7D06-1511-90A1-79DE-BBCBC2740ED1}"/>
              </a:ext>
            </a:extLst>
          </p:cNvPr>
          <p:cNvGraphicFramePr>
            <a:graphicFrameLocks noChangeAspect="1"/>
          </p:cNvGraphicFramePr>
          <p:nvPr>
            <p:extLst>
              <p:ext uri="{D42A27DB-BD31-4B8C-83A1-F6EECF244321}">
                <p14:modId xmlns:p14="http://schemas.microsoft.com/office/powerpoint/2010/main" val="1393691036"/>
              </p:ext>
            </p:extLst>
          </p:nvPr>
        </p:nvGraphicFramePr>
        <p:xfrm>
          <a:off x="726388" y="5216519"/>
          <a:ext cx="4031229" cy="665539"/>
        </p:xfrm>
        <a:graphic>
          <a:graphicData uri="http://schemas.openxmlformats.org/presentationml/2006/ole">
            <mc:AlternateContent xmlns:mc="http://schemas.openxmlformats.org/markup-compatibility/2006">
              <mc:Choice xmlns:v="urn:schemas-microsoft-com:vml" Requires="v">
                <p:oleObj spid="_x0000_s8201" name="公式" r:id="rId12" imgW="1459866" imgH="241195" progId="Equation.3">
                  <p:embed/>
                </p:oleObj>
              </mc:Choice>
              <mc:Fallback>
                <p:oleObj name="公式" r:id="rId12" imgW="1459866" imgH="241195" progId="Equation.3">
                  <p:embed/>
                  <p:pic>
                    <p:nvPicPr>
                      <p:cNvPr id="38931" name="Object 19">
                        <a:extLst>
                          <a:ext uri="{FF2B5EF4-FFF2-40B4-BE49-F238E27FC236}">
                            <a16:creationId xmlns:a16="http://schemas.microsoft.com/office/drawing/2014/main" id="{422E7D06-1511-90A1-79DE-BBCBC2740E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6388" y="5216519"/>
                        <a:ext cx="4031229" cy="665539"/>
                      </a:xfrm>
                      <a:prstGeom prst="rect">
                        <a:avLst/>
                      </a:prstGeom>
                      <a:noFill/>
                      <a:ln>
                        <a:noFill/>
                      </a:ln>
                    </p:spPr>
                  </p:pic>
                </p:oleObj>
              </mc:Fallback>
            </mc:AlternateContent>
          </a:graphicData>
        </a:graphic>
      </p:graphicFrame>
      <p:sp>
        <p:nvSpPr>
          <p:cNvPr id="38932" name="Text Box 20">
            <a:extLst>
              <a:ext uri="{FF2B5EF4-FFF2-40B4-BE49-F238E27FC236}">
                <a16:creationId xmlns:a16="http://schemas.microsoft.com/office/drawing/2014/main" id="{5B29ECD8-41FC-C435-F942-B89F7DD8AE6E}"/>
              </a:ext>
            </a:extLst>
          </p:cNvPr>
          <p:cNvSpPr txBox="1">
            <a:spLocks noChangeArrowheads="1"/>
          </p:cNvSpPr>
          <p:nvPr/>
        </p:nvSpPr>
        <p:spPr bwMode="auto">
          <a:xfrm>
            <a:off x="168956" y="6037369"/>
            <a:ext cx="9050337"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ClrTx/>
              <a:buSzTx/>
              <a:buFontTx/>
              <a:buNone/>
            </a:pPr>
            <a:r>
              <a:rPr lang="en-US" altLang="zh-CN" sz="2400" b="1"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非恒定条件下电磁场的动量随时间变化，不满足牛三定律。</a:t>
            </a:r>
          </a:p>
        </p:txBody>
      </p:sp>
      <p:sp>
        <p:nvSpPr>
          <p:cNvPr id="4" name="灯片编号占位符 3">
            <a:extLst>
              <a:ext uri="{FF2B5EF4-FFF2-40B4-BE49-F238E27FC236}">
                <a16:creationId xmlns:a16="http://schemas.microsoft.com/office/drawing/2014/main" id="{3FA47914-B195-49A1-BBB1-EE9535A6C683}"/>
              </a:ext>
            </a:extLst>
          </p:cNvPr>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5" name="文本框 4">
            <a:extLst>
              <a:ext uri="{FF2B5EF4-FFF2-40B4-BE49-F238E27FC236}">
                <a16:creationId xmlns:a16="http://schemas.microsoft.com/office/drawing/2014/main" id="{44C6A828-F24A-2257-A198-B45446D700A7}"/>
              </a:ext>
            </a:extLst>
          </p:cNvPr>
          <p:cNvSpPr txBox="1"/>
          <p:nvPr/>
        </p:nvSpPr>
        <p:spPr>
          <a:xfrm>
            <a:off x="666305" y="180967"/>
            <a:ext cx="7981672" cy="584775"/>
          </a:xfrm>
          <a:prstGeom prst="rect">
            <a:avLst/>
          </a:prstGeom>
          <a:noFill/>
        </p:spPr>
        <p:txBody>
          <a:bodyPr wrap="none" rtlCol="0">
            <a:spAutoFit/>
          </a:bodyPr>
          <a:lstStyle/>
          <a:p>
            <a:r>
              <a:rPr lang="zh-CN" altLang="en-US" sz="3200" b="1" dirty="0">
                <a:solidFill>
                  <a:srgbClr val="0000CC"/>
                </a:solidFill>
                <a:latin typeface="Times New Roman" panose="02020603050405020304" pitchFamily="18" charset="0"/>
                <a:cs typeface="Times New Roman" panose="02020603050405020304" pitchFamily="18" charset="0"/>
              </a:rPr>
              <a:t>电流元之间的相互作用不满足牛顿第三定律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9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89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8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5" grpId="0"/>
      <p:bldP spid="38927" grpId="0"/>
      <p:bldP spid="38930" grpId="0"/>
      <p:bldP spid="389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4380FC60-6635-F712-099D-3EBAA621B3FA}"/>
              </a:ext>
            </a:extLst>
          </p:cNvPr>
          <p:cNvSpPr>
            <a:spLocks noGrp="1" noChangeArrowheads="1"/>
          </p:cNvSpPr>
          <p:nvPr>
            <p:ph type="title"/>
          </p:nvPr>
        </p:nvSpPr>
        <p:spPr>
          <a:xfrm>
            <a:off x="232909" y="179887"/>
            <a:ext cx="8162925" cy="708025"/>
          </a:xfrm>
        </p:spPr>
        <p:txBody>
          <a:bodyPr/>
          <a:lstStyle/>
          <a:p>
            <a:pPr eaLnBrk="1" hangingPunct="1"/>
            <a:r>
              <a:rPr lang="zh-CN" altLang="en-US" sz="4000"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四、磁感应强度</a:t>
            </a:r>
            <a:r>
              <a:rPr lang="en-US" altLang="zh-CN" sz="4000" i="1"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B</a:t>
            </a:r>
            <a:endParaRPr lang="zh-CN" altLang="en-US" sz="4000" i="1"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9395" name="Rectangle 3">
            <a:extLst>
              <a:ext uri="{FF2B5EF4-FFF2-40B4-BE49-F238E27FC236}">
                <a16:creationId xmlns:a16="http://schemas.microsoft.com/office/drawing/2014/main" id="{52765774-16F7-8FB4-55FA-8AE7D67AA931}"/>
              </a:ext>
            </a:extLst>
          </p:cNvPr>
          <p:cNvSpPr>
            <a:spLocks noGrp="1" noChangeArrowheads="1"/>
          </p:cNvSpPr>
          <p:nvPr>
            <p:ph type="body" idx="1"/>
          </p:nvPr>
        </p:nvSpPr>
        <p:spPr>
          <a:xfrm>
            <a:off x="225449" y="1231616"/>
            <a:ext cx="9026525" cy="6083300"/>
          </a:xfrm>
        </p:spPr>
        <p:txBody>
          <a:bodyPr>
            <a:normAutofit/>
          </a:bodyPr>
          <a:lstStyle/>
          <a:p>
            <a:pPr eaLnBrk="1" hangingPunct="1">
              <a:lnSpc>
                <a:spcPct val="16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电流元之间的相互作用是通过磁场来传递的。</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6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磁场同电场一样是客观物质存在的，是矢量场。用磁感应强度</a:t>
            </a:r>
            <a:r>
              <a:rPr lang="en-US" altLang="zh-CN" sz="2400" i="1"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物理量来反映磁场性质。</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60000"/>
              </a:lnSpc>
            </a:pP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90000"/>
              </a:lnSpc>
            </a:pPr>
            <a:endParaRPr lang="zh-CN" altLang="en-US" sz="3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圆角矩形 5">
            <a:extLst>
              <a:ext uri="{FF2B5EF4-FFF2-40B4-BE49-F238E27FC236}">
                <a16:creationId xmlns:a16="http://schemas.microsoft.com/office/drawing/2014/main" id="{CD0B1449-E03D-79E9-9C51-DBF9C6F20DE4}"/>
              </a:ext>
            </a:extLst>
          </p:cNvPr>
          <p:cNvSpPr/>
          <p:nvPr/>
        </p:nvSpPr>
        <p:spPr bwMode="auto">
          <a:xfrm>
            <a:off x="342922" y="873838"/>
            <a:ext cx="4360680" cy="113938"/>
          </a:xfrm>
          <a:prstGeom prst="roundRect">
            <a:avLst/>
          </a:prstGeom>
          <a:solidFill>
            <a:srgbClr val="FFC000"/>
          </a:solidFill>
          <a:ln w="9525" cap="flat" cmpd="sng" algn="ctr">
            <a:solidFill>
              <a:srgbClr val="FFC000"/>
            </a:solidFill>
            <a:prstDash val="solid"/>
            <a:round/>
            <a:headEnd type="none" w="med" len="med"/>
            <a:tailEnd type="none" w="med" len="med"/>
          </a:ln>
          <a:effectLst>
            <a:outerShdw blurRad="50800" dist="50800" dir="5400000" algn="ctr" rotWithShape="0">
              <a:schemeClr val="bg1"/>
            </a:outerShdw>
          </a:effectLst>
        </p:spPr>
        <p:txBody>
          <a:bodyPr/>
          <a:lstStyle/>
          <a:p>
            <a:pPr eaLnBrk="1" hangingPunct="1">
              <a:defRPr/>
            </a:pPr>
            <a:endParaRPr lang="zh-CN" altLang="en-US">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6568A7AC-2895-E1D0-BB39-CB4830E8A824}"/>
              </a:ext>
            </a:extLst>
          </p:cNvPr>
          <p:cNvSpPr txBox="1"/>
          <p:nvPr/>
        </p:nvSpPr>
        <p:spPr>
          <a:xfrm>
            <a:off x="225449" y="3256611"/>
            <a:ext cx="8575629" cy="1789529"/>
          </a:xfrm>
          <a:prstGeom prst="rect">
            <a:avLst/>
          </a:prstGeom>
          <a:noFill/>
        </p:spPr>
        <p:txBody>
          <a:bodyPr wrap="square">
            <a:spAutoFit/>
          </a:bodyPr>
          <a:lstStyle/>
          <a:p>
            <a:pPr marL="342900" indent="-342900" eaLnBrk="1" hangingPunct="1">
              <a:lnSpc>
                <a:spcPct val="160000"/>
              </a:lnSpc>
              <a:buFont typeface="Arial" panose="020B0604020202020204" pitchFamily="34" charset="0"/>
              <a:buChar cha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引入试探电流元，通过它在磁场各处受到的磁作用力，来反映磁场的存在及空间分布。</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eaLnBrk="1" hangingPunct="1">
              <a:lnSpc>
                <a:spcPct val="160000"/>
              </a:lnSpc>
              <a:buFont typeface="Arial" panose="020B0604020202020204" pitchFamily="34" charset="0"/>
              <a:buChar char="•"/>
            </a:pP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8" name="Object 8">
            <a:extLst>
              <a:ext uri="{FF2B5EF4-FFF2-40B4-BE49-F238E27FC236}">
                <a16:creationId xmlns:a16="http://schemas.microsoft.com/office/drawing/2014/main" id="{86F961E5-715A-B4A8-7F05-F61DAD51A8BC}"/>
              </a:ext>
            </a:extLst>
          </p:cNvPr>
          <p:cNvGraphicFramePr>
            <a:graphicFrameLocks noChangeAspect="1"/>
          </p:cNvGraphicFramePr>
          <p:nvPr>
            <p:extLst>
              <p:ext uri="{D42A27DB-BD31-4B8C-83A1-F6EECF244321}">
                <p14:modId xmlns:p14="http://schemas.microsoft.com/office/powerpoint/2010/main" val="2646128971"/>
              </p:ext>
            </p:extLst>
          </p:nvPr>
        </p:nvGraphicFramePr>
        <p:xfrm>
          <a:off x="1536723" y="4823906"/>
          <a:ext cx="1504950" cy="698500"/>
        </p:xfrm>
        <a:graphic>
          <a:graphicData uri="http://schemas.openxmlformats.org/presentationml/2006/ole">
            <mc:AlternateContent xmlns:mc="http://schemas.openxmlformats.org/markup-compatibility/2006">
              <mc:Choice xmlns:v="urn:schemas-microsoft-com:vml" Requires="v">
                <p:oleObj spid="_x0000_s9220" name="Equation" r:id="rId3" imgW="545760" imgH="253800" progId="Equation.DSMT4">
                  <p:embed/>
                </p:oleObj>
              </mc:Choice>
              <mc:Fallback>
                <p:oleObj name="Equation" r:id="rId3" imgW="545760" imgH="253800" progId="Equation.DSMT4">
                  <p:embed/>
                  <p:pic>
                    <p:nvPicPr>
                      <p:cNvPr id="7" name="Object 8">
                        <a:extLst>
                          <a:ext uri="{FF2B5EF4-FFF2-40B4-BE49-F238E27FC236}">
                            <a16:creationId xmlns:a16="http://schemas.microsoft.com/office/drawing/2014/main" id="{5072B8ED-A1B6-AA4C-143C-70349032D385}"/>
                          </a:ext>
                        </a:extLst>
                      </p:cNvPr>
                      <p:cNvPicPr>
                        <a:picLocks noChangeAspect="1" noChangeArrowheads="1"/>
                      </p:cNvPicPr>
                      <p:nvPr/>
                    </p:nvPicPr>
                    <p:blipFill>
                      <a:blip r:embed="rId4"/>
                      <a:srcRect/>
                      <a:stretch>
                        <a:fillRect/>
                      </a:stretch>
                    </p:blipFill>
                    <p:spPr bwMode="auto">
                      <a:xfrm>
                        <a:off x="1536723" y="4823906"/>
                        <a:ext cx="1504950" cy="698500"/>
                      </a:xfrm>
                      <a:prstGeom prst="rect">
                        <a:avLst/>
                      </a:prstGeom>
                      <a:noFill/>
                      <a:ln>
                        <a:noFill/>
                      </a:ln>
                      <a:effectLst/>
                    </p:spPr>
                  </p:pic>
                </p:oleObj>
              </mc:Fallback>
            </mc:AlternateContent>
          </a:graphicData>
        </a:graphic>
      </p:graphicFrame>
      <p:grpSp>
        <p:nvGrpSpPr>
          <p:cNvPr id="5" name="组合 4">
            <a:extLst>
              <a:ext uri="{FF2B5EF4-FFF2-40B4-BE49-F238E27FC236}">
                <a16:creationId xmlns:a16="http://schemas.microsoft.com/office/drawing/2014/main" id="{B2D11BA4-2B5A-4714-B52F-4020849830F6}"/>
              </a:ext>
            </a:extLst>
          </p:cNvPr>
          <p:cNvGrpSpPr/>
          <p:nvPr/>
        </p:nvGrpSpPr>
        <p:grpSpPr>
          <a:xfrm>
            <a:off x="3327923" y="4870266"/>
            <a:ext cx="3249090" cy="593725"/>
            <a:chOff x="3327923" y="4870266"/>
            <a:chExt cx="3249090" cy="593725"/>
          </a:xfrm>
        </p:grpSpPr>
        <p:graphicFrame>
          <p:nvGraphicFramePr>
            <p:cNvPr id="7" name="Object 8">
              <a:extLst>
                <a:ext uri="{FF2B5EF4-FFF2-40B4-BE49-F238E27FC236}">
                  <a16:creationId xmlns:a16="http://schemas.microsoft.com/office/drawing/2014/main" id="{5072B8ED-A1B6-AA4C-143C-70349032D385}"/>
                </a:ext>
              </a:extLst>
            </p:cNvPr>
            <p:cNvGraphicFramePr>
              <a:graphicFrameLocks noChangeAspect="1"/>
            </p:cNvGraphicFramePr>
            <p:nvPr>
              <p:extLst>
                <p:ext uri="{D42A27DB-BD31-4B8C-83A1-F6EECF244321}">
                  <p14:modId xmlns:p14="http://schemas.microsoft.com/office/powerpoint/2010/main" val="3582060185"/>
                </p:ext>
              </p:extLst>
            </p:nvPr>
          </p:nvGraphicFramePr>
          <p:xfrm>
            <a:off x="4513263" y="4870266"/>
            <a:ext cx="2063750" cy="593725"/>
          </p:xfrm>
          <a:graphic>
            <a:graphicData uri="http://schemas.openxmlformats.org/presentationml/2006/ole">
              <mc:AlternateContent xmlns:mc="http://schemas.openxmlformats.org/markup-compatibility/2006">
                <mc:Choice xmlns:v="urn:schemas-microsoft-com:vml" Requires="v">
                  <p:oleObj spid="_x0000_s9221" name="Equation" r:id="rId5" imgW="749160" imgH="215640" progId="Equation.DSMT4">
                    <p:embed/>
                  </p:oleObj>
                </mc:Choice>
                <mc:Fallback>
                  <p:oleObj name="Equation" r:id="rId5" imgW="749160" imgH="215640" progId="Equation.DSMT4">
                    <p:embed/>
                    <p:pic>
                      <p:nvPicPr>
                        <p:cNvPr id="46088" name="Object 8">
                          <a:extLst>
                            <a:ext uri="{FF2B5EF4-FFF2-40B4-BE49-F238E27FC236}">
                              <a16:creationId xmlns:a16="http://schemas.microsoft.com/office/drawing/2014/main" id="{03CEEC03-BEE2-09CB-4EE1-6A7688F4179D}"/>
                            </a:ext>
                          </a:extLst>
                        </p:cNvPr>
                        <p:cNvPicPr>
                          <a:picLocks noChangeAspect="1" noChangeArrowheads="1"/>
                        </p:cNvPicPr>
                        <p:nvPr/>
                      </p:nvPicPr>
                      <p:blipFill>
                        <a:blip r:embed="rId6"/>
                        <a:srcRect/>
                        <a:stretch>
                          <a:fillRect/>
                        </a:stretch>
                      </p:blipFill>
                      <p:spPr bwMode="auto">
                        <a:xfrm>
                          <a:off x="4513263" y="4870266"/>
                          <a:ext cx="2063750" cy="593725"/>
                        </a:xfrm>
                        <a:prstGeom prst="rect">
                          <a:avLst/>
                        </a:prstGeom>
                        <a:noFill/>
                        <a:ln>
                          <a:noFill/>
                        </a:ln>
                        <a:effectLst/>
                      </p:spPr>
                    </p:pic>
                  </p:oleObj>
                </mc:Fallback>
              </mc:AlternateContent>
            </a:graphicData>
          </a:graphic>
        </p:graphicFrame>
        <p:sp>
          <p:nvSpPr>
            <p:cNvPr id="10" name="箭头: 右 9">
              <a:extLst>
                <a:ext uri="{FF2B5EF4-FFF2-40B4-BE49-F238E27FC236}">
                  <a16:creationId xmlns:a16="http://schemas.microsoft.com/office/drawing/2014/main" id="{E5D266D6-30BE-C46A-EFA5-81F3B15E6C8C}"/>
                </a:ext>
              </a:extLst>
            </p:cNvPr>
            <p:cNvSpPr/>
            <p:nvPr/>
          </p:nvSpPr>
          <p:spPr>
            <a:xfrm>
              <a:off x="3327923" y="5046140"/>
              <a:ext cx="1025024" cy="274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2A4108FA-A073-4463-AA2C-EB841CA91017}"/>
              </a:ext>
            </a:extLst>
          </p:cNvPr>
          <p:cNvSpPr>
            <a:spLocks noGrp="1"/>
          </p:cNvSpPr>
          <p:nvPr>
            <p:ph type="sldNum" sz="quarter" idx="12"/>
          </p:nvPr>
        </p:nvSpPr>
        <p:spPr>
          <a:xfrm>
            <a:off x="6861151" y="6312988"/>
            <a:ext cx="2057400" cy="365125"/>
          </a:xfrm>
        </p:spPr>
        <p:txBody>
          <a:bodyPr/>
          <a:lstStyle/>
          <a:p>
            <a:fld id="{565CE74E-AB26-4998-AD42-012C4C1AD076}" type="slidenum">
              <a:rPr lang="zh-CN" altLang="en-US" smtClean="0"/>
              <a:t>26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a:extLst>
              <a:ext uri="{FF2B5EF4-FFF2-40B4-BE49-F238E27FC236}">
                <a16:creationId xmlns:a16="http://schemas.microsoft.com/office/drawing/2014/main" id="{5670DF55-CFA8-FB5B-34ED-AB0D42009546}"/>
              </a:ext>
            </a:extLst>
          </p:cNvPr>
          <p:cNvSpPr txBox="1">
            <a:spLocks noChangeArrowheads="1"/>
          </p:cNvSpPr>
          <p:nvPr/>
        </p:nvSpPr>
        <p:spPr bwMode="auto">
          <a:xfrm>
            <a:off x="671513" y="1039813"/>
            <a:ext cx="6934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pPr>
            <a:r>
              <a:rPr lang="zh-CN" altLang="en-US" sz="3000" b="1" dirty="0">
                <a:latin typeface="Times New Roman" panose="02020603050405020304" pitchFamily="18" charset="0"/>
                <a:ea typeface="黑体" panose="02010609060101010101" pitchFamily="49" charset="-122"/>
                <a:cs typeface="Times New Roman" panose="02020603050405020304" pitchFamily="18" charset="0"/>
              </a:rPr>
              <a:t>两电流元之间的安培定律：</a:t>
            </a:r>
            <a:endParaRPr lang="zh-CN" altLang="en-US" sz="30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6085" name="Object 5">
            <a:extLst>
              <a:ext uri="{FF2B5EF4-FFF2-40B4-BE49-F238E27FC236}">
                <a16:creationId xmlns:a16="http://schemas.microsoft.com/office/drawing/2014/main" id="{8C7392FC-D25D-344C-51AB-22306F6A198A}"/>
              </a:ext>
            </a:extLst>
          </p:cNvPr>
          <p:cNvGraphicFramePr>
            <a:graphicFrameLocks noChangeAspect="1"/>
          </p:cNvGraphicFramePr>
          <p:nvPr>
            <p:extLst>
              <p:ext uri="{D42A27DB-BD31-4B8C-83A1-F6EECF244321}">
                <p14:modId xmlns:p14="http://schemas.microsoft.com/office/powerpoint/2010/main" val="1306583645"/>
              </p:ext>
            </p:extLst>
          </p:nvPr>
        </p:nvGraphicFramePr>
        <p:xfrm>
          <a:off x="1081678" y="1792276"/>
          <a:ext cx="4178300" cy="1538287"/>
        </p:xfrm>
        <a:graphic>
          <a:graphicData uri="http://schemas.openxmlformats.org/presentationml/2006/ole">
            <mc:AlternateContent xmlns:mc="http://schemas.openxmlformats.org/markup-compatibility/2006">
              <mc:Choice xmlns:v="urn:schemas-microsoft-com:vml" Requires="v">
                <p:oleObj spid="_x0000_s10258" name="Equation" r:id="rId3" imgW="1790640" imgH="660240" progId="Equation.DSMT4">
                  <p:embed/>
                </p:oleObj>
              </mc:Choice>
              <mc:Fallback>
                <p:oleObj name="Equation" r:id="rId3" imgW="1790640" imgH="660240" progId="Equation.DSMT4">
                  <p:embed/>
                  <p:pic>
                    <p:nvPicPr>
                      <p:cNvPr id="46085" name="Object 5">
                        <a:extLst>
                          <a:ext uri="{FF2B5EF4-FFF2-40B4-BE49-F238E27FC236}">
                            <a16:creationId xmlns:a16="http://schemas.microsoft.com/office/drawing/2014/main" id="{8C7392FC-D25D-344C-51AB-22306F6A198A}"/>
                          </a:ext>
                        </a:extLst>
                      </p:cNvPr>
                      <p:cNvPicPr>
                        <a:picLocks noChangeAspect="1" noChangeArrowheads="1"/>
                      </p:cNvPicPr>
                      <p:nvPr/>
                    </p:nvPicPr>
                    <p:blipFill>
                      <a:blip r:embed="rId4"/>
                      <a:srcRect/>
                      <a:stretch>
                        <a:fillRect/>
                      </a:stretch>
                    </p:blipFill>
                    <p:spPr bwMode="auto">
                      <a:xfrm>
                        <a:off x="1081678" y="1792276"/>
                        <a:ext cx="4178300" cy="1538287"/>
                      </a:xfrm>
                      <a:prstGeom prst="rect">
                        <a:avLst/>
                      </a:prstGeom>
                      <a:noFill/>
                      <a:ln>
                        <a:noFill/>
                      </a:ln>
                    </p:spPr>
                  </p:pic>
                </p:oleObj>
              </mc:Fallback>
            </mc:AlternateContent>
          </a:graphicData>
        </a:graphic>
      </p:graphicFrame>
      <p:graphicFrame>
        <p:nvGraphicFramePr>
          <p:cNvPr id="46086" name="Object 6">
            <a:extLst>
              <a:ext uri="{FF2B5EF4-FFF2-40B4-BE49-F238E27FC236}">
                <a16:creationId xmlns:a16="http://schemas.microsoft.com/office/drawing/2014/main" id="{4A8DA197-B070-75F5-456B-A7E4C202ADFC}"/>
              </a:ext>
            </a:extLst>
          </p:cNvPr>
          <p:cNvGraphicFramePr>
            <a:graphicFrameLocks noChangeAspect="1"/>
          </p:cNvGraphicFramePr>
          <p:nvPr>
            <p:extLst>
              <p:ext uri="{D42A27DB-BD31-4B8C-83A1-F6EECF244321}">
                <p14:modId xmlns:p14="http://schemas.microsoft.com/office/powerpoint/2010/main" val="3702272904"/>
              </p:ext>
            </p:extLst>
          </p:nvPr>
        </p:nvGraphicFramePr>
        <p:xfrm>
          <a:off x="6426926" y="2431109"/>
          <a:ext cx="2062162" cy="1158875"/>
        </p:xfrm>
        <a:graphic>
          <a:graphicData uri="http://schemas.openxmlformats.org/presentationml/2006/ole">
            <mc:AlternateContent xmlns:mc="http://schemas.openxmlformats.org/markup-compatibility/2006">
              <mc:Choice xmlns:v="urn:schemas-microsoft-com:vml" Requires="v">
                <p:oleObj spid="_x0000_s10259" name="Equation" r:id="rId5" imgW="812447" imgH="457002" progId="Equation.DSMT4">
                  <p:embed/>
                </p:oleObj>
              </mc:Choice>
              <mc:Fallback>
                <p:oleObj name="Equation" r:id="rId5" imgW="812447" imgH="457002" progId="Equation.DSMT4">
                  <p:embed/>
                  <p:pic>
                    <p:nvPicPr>
                      <p:cNvPr id="46086" name="Object 6">
                        <a:extLst>
                          <a:ext uri="{FF2B5EF4-FFF2-40B4-BE49-F238E27FC236}">
                            <a16:creationId xmlns:a16="http://schemas.microsoft.com/office/drawing/2014/main" id="{4A8DA197-B070-75F5-456B-A7E4C202A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6926" y="2431109"/>
                        <a:ext cx="2062162" cy="11588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Line 7">
            <a:extLst>
              <a:ext uri="{FF2B5EF4-FFF2-40B4-BE49-F238E27FC236}">
                <a16:creationId xmlns:a16="http://schemas.microsoft.com/office/drawing/2014/main" id="{3CA86C33-73FD-4038-2EE1-F8AF019EEFB8}"/>
              </a:ext>
            </a:extLst>
          </p:cNvPr>
          <p:cNvSpPr>
            <a:spLocks noChangeShapeType="1"/>
          </p:cNvSpPr>
          <p:nvPr/>
        </p:nvSpPr>
        <p:spPr bwMode="auto">
          <a:xfrm flipV="1">
            <a:off x="5259978" y="2992438"/>
            <a:ext cx="1166948" cy="3342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6088" name="Object 8">
            <a:extLst>
              <a:ext uri="{FF2B5EF4-FFF2-40B4-BE49-F238E27FC236}">
                <a16:creationId xmlns:a16="http://schemas.microsoft.com/office/drawing/2014/main" id="{03CEEC03-BEE2-09CB-4EE1-6A7688F4179D}"/>
              </a:ext>
            </a:extLst>
          </p:cNvPr>
          <p:cNvGraphicFramePr>
            <a:graphicFrameLocks noChangeAspect="1"/>
          </p:cNvGraphicFramePr>
          <p:nvPr>
            <p:extLst>
              <p:ext uri="{D42A27DB-BD31-4B8C-83A1-F6EECF244321}">
                <p14:modId xmlns:p14="http://schemas.microsoft.com/office/powerpoint/2010/main" val="512188142"/>
              </p:ext>
            </p:extLst>
          </p:nvPr>
        </p:nvGraphicFramePr>
        <p:xfrm>
          <a:off x="1850300" y="4060917"/>
          <a:ext cx="1878648" cy="575738"/>
        </p:xfrm>
        <a:graphic>
          <a:graphicData uri="http://schemas.openxmlformats.org/presentationml/2006/ole">
            <mc:AlternateContent xmlns:mc="http://schemas.openxmlformats.org/markup-compatibility/2006">
              <mc:Choice xmlns:v="urn:schemas-microsoft-com:vml" Requires="v">
                <p:oleObj spid="_x0000_s10260" name="公式" r:id="rId7" imgW="787400" imgH="241300" progId="Equation.3">
                  <p:embed/>
                </p:oleObj>
              </mc:Choice>
              <mc:Fallback>
                <p:oleObj name="公式" r:id="rId7" imgW="787400" imgH="241300" progId="Equation.3">
                  <p:embed/>
                  <p:pic>
                    <p:nvPicPr>
                      <p:cNvPr id="46088" name="Object 8">
                        <a:extLst>
                          <a:ext uri="{FF2B5EF4-FFF2-40B4-BE49-F238E27FC236}">
                            <a16:creationId xmlns:a16="http://schemas.microsoft.com/office/drawing/2014/main" id="{03CEEC03-BEE2-09CB-4EE1-6A7688F417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0300" y="4060917"/>
                        <a:ext cx="1878648" cy="575738"/>
                      </a:xfrm>
                      <a:prstGeom prst="rect">
                        <a:avLst/>
                      </a:prstGeom>
                      <a:noFill/>
                      <a:ln>
                        <a:noFill/>
                      </a:ln>
                      <a:effectLst/>
                    </p:spPr>
                  </p:pic>
                </p:oleObj>
              </mc:Fallback>
            </mc:AlternateContent>
          </a:graphicData>
        </a:graphic>
      </p:graphicFrame>
      <p:sp>
        <p:nvSpPr>
          <p:cNvPr id="46089" name="Rectangle 9">
            <a:extLst>
              <a:ext uri="{FF2B5EF4-FFF2-40B4-BE49-F238E27FC236}">
                <a16:creationId xmlns:a16="http://schemas.microsoft.com/office/drawing/2014/main" id="{DF183481-B286-3286-DFB5-F8E657041FD7}"/>
              </a:ext>
            </a:extLst>
          </p:cNvPr>
          <p:cNvSpPr>
            <a:spLocks noChangeArrowheads="1"/>
          </p:cNvSpPr>
          <p:nvPr/>
        </p:nvSpPr>
        <p:spPr bwMode="auto">
          <a:xfrm>
            <a:off x="2929283" y="2998504"/>
            <a:ext cx="2062162" cy="106070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540" name="TextBox 1">
            <a:extLst>
              <a:ext uri="{FF2B5EF4-FFF2-40B4-BE49-F238E27FC236}">
                <a16:creationId xmlns:a16="http://schemas.microsoft.com/office/drawing/2014/main" id="{F3101E66-FB08-0236-9E01-B7EA7E1C2740}"/>
              </a:ext>
            </a:extLst>
          </p:cNvPr>
          <p:cNvSpPr txBox="1">
            <a:spLocks noChangeArrowheads="1"/>
          </p:cNvSpPr>
          <p:nvPr/>
        </p:nvSpPr>
        <p:spPr bwMode="auto">
          <a:xfrm>
            <a:off x="268288" y="168275"/>
            <a:ext cx="76001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zh-CN" altLang="en-US" b="1" dirty="0">
                <a:latin typeface="黑体" panose="02010609060101010101" pitchFamily="49" charset="-122"/>
                <a:ea typeface="黑体" panose="02010609060101010101" pitchFamily="49" charset="-122"/>
              </a:rPr>
              <a:t>安培定律相当于静电学中的“库仑定律”</a:t>
            </a:r>
          </a:p>
        </p:txBody>
      </p:sp>
      <p:grpSp>
        <p:nvGrpSpPr>
          <p:cNvPr id="5" name="组合 4">
            <a:extLst>
              <a:ext uri="{FF2B5EF4-FFF2-40B4-BE49-F238E27FC236}">
                <a16:creationId xmlns:a16="http://schemas.microsoft.com/office/drawing/2014/main" id="{5ACD2AD1-A2E4-4155-9101-AF664377213E}"/>
              </a:ext>
            </a:extLst>
          </p:cNvPr>
          <p:cNvGrpSpPr/>
          <p:nvPr/>
        </p:nvGrpSpPr>
        <p:grpSpPr>
          <a:xfrm>
            <a:off x="521115" y="4571971"/>
            <a:ext cx="8328191" cy="1143839"/>
            <a:chOff x="521115" y="4571971"/>
            <a:chExt cx="8328191" cy="1143839"/>
          </a:xfrm>
        </p:grpSpPr>
        <p:graphicFrame>
          <p:nvGraphicFramePr>
            <p:cNvPr id="2" name="Object 8">
              <a:extLst>
                <a:ext uri="{FF2B5EF4-FFF2-40B4-BE49-F238E27FC236}">
                  <a16:creationId xmlns:a16="http://schemas.microsoft.com/office/drawing/2014/main" id="{EFA32540-F40E-B29F-B227-6989990D9522}"/>
                </a:ext>
              </a:extLst>
            </p:cNvPr>
            <p:cNvGraphicFramePr>
              <a:graphicFrameLocks noChangeAspect="1"/>
            </p:cNvGraphicFramePr>
            <p:nvPr>
              <p:extLst>
                <p:ext uri="{D42A27DB-BD31-4B8C-83A1-F6EECF244321}">
                  <p14:modId xmlns:p14="http://schemas.microsoft.com/office/powerpoint/2010/main" val="1855573156"/>
                </p:ext>
              </p:extLst>
            </p:nvPr>
          </p:nvGraphicFramePr>
          <p:xfrm>
            <a:off x="561127" y="4675449"/>
            <a:ext cx="569341" cy="508000"/>
          </p:xfrm>
          <a:graphic>
            <a:graphicData uri="http://schemas.openxmlformats.org/presentationml/2006/ole">
              <mc:AlternateContent xmlns:mc="http://schemas.openxmlformats.org/markup-compatibility/2006">
                <mc:Choice xmlns:v="urn:schemas-microsoft-com:vml" Requires="v">
                  <p:oleObj spid="_x0000_s10261" name="Equation" r:id="rId9" imgW="330120" imgH="253800" progId="Equation.DSMT4">
                    <p:embed/>
                  </p:oleObj>
                </mc:Choice>
                <mc:Fallback>
                  <p:oleObj name="Equation" r:id="rId9" imgW="330120" imgH="253800" progId="Equation.DSMT4">
                    <p:embed/>
                    <p:pic>
                      <p:nvPicPr>
                        <p:cNvPr id="46088" name="Object 8">
                          <a:extLst>
                            <a:ext uri="{FF2B5EF4-FFF2-40B4-BE49-F238E27FC236}">
                              <a16:creationId xmlns:a16="http://schemas.microsoft.com/office/drawing/2014/main" id="{03CEEC03-BEE2-09CB-4EE1-6A7688F4179D}"/>
                            </a:ext>
                          </a:extLst>
                        </p:cNvPr>
                        <p:cNvPicPr>
                          <a:picLocks noChangeAspect="1" noChangeArrowheads="1"/>
                        </p:cNvPicPr>
                        <p:nvPr/>
                      </p:nvPicPr>
                      <p:blipFill>
                        <a:blip r:embed="rId10"/>
                        <a:srcRect/>
                        <a:stretch>
                          <a:fillRect/>
                        </a:stretch>
                      </p:blipFill>
                      <p:spPr bwMode="auto">
                        <a:xfrm>
                          <a:off x="561127" y="4675449"/>
                          <a:ext cx="569341" cy="508000"/>
                        </a:xfrm>
                        <a:prstGeom prst="rect">
                          <a:avLst/>
                        </a:prstGeom>
                        <a:noFill/>
                        <a:ln>
                          <a:noFill/>
                        </a:ln>
                        <a:effectLst/>
                      </p:spPr>
                    </p:pic>
                  </p:oleObj>
                </mc:Fallback>
              </mc:AlternateContent>
            </a:graphicData>
          </a:graphic>
        </p:graphicFrame>
        <p:sp>
          <p:nvSpPr>
            <p:cNvPr id="3" name="文本框 2">
              <a:extLst>
                <a:ext uri="{FF2B5EF4-FFF2-40B4-BE49-F238E27FC236}">
                  <a16:creationId xmlns:a16="http://schemas.microsoft.com/office/drawing/2014/main" id="{BDDF2323-E2F2-C258-F302-2A3F40E27E79}"/>
                </a:ext>
              </a:extLst>
            </p:cNvPr>
            <p:cNvSpPr txBox="1"/>
            <p:nvPr/>
          </p:nvSpPr>
          <p:spPr>
            <a:xfrm>
              <a:off x="521115" y="4571971"/>
              <a:ext cx="8328191" cy="1143839"/>
            </a:xfrm>
            <a:prstGeom prst="rect">
              <a:avLst/>
            </a:prstGeom>
            <a:noFill/>
          </p:spPr>
          <p:txBody>
            <a:bodyPr wrap="square" rtlCol="0">
              <a:spAutoFit/>
            </a:bodyPr>
            <a:lstStyle/>
            <a:p>
              <a:pPr>
                <a:lnSpc>
                  <a:spcPct val="150000"/>
                </a:lnSpc>
              </a:pPr>
              <a:r>
                <a:rPr lang="zh-CN" altLang="en-US" sz="2400" dirty="0"/>
                <a:t>         视作为“试探电流元”，     为电流元         在试探电流元处产生的磁场</a:t>
              </a:r>
            </a:p>
          </p:txBody>
        </p:sp>
        <p:graphicFrame>
          <p:nvGraphicFramePr>
            <p:cNvPr id="9" name="对象 8">
              <a:extLst>
                <a:ext uri="{FF2B5EF4-FFF2-40B4-BE49-F238E27FC236}">
                  <a16:creationId xmlns:a16="http://schemas.microsoft.com/office/drawing/2014/main" id="{23E1383E-C4D5-0CEE-79F7-A4EAA44C3E35}"/>
                </a:ext>
              </a:extLst>
            </p:cNvPr>
            <p:cNvGraphicFramePr>
              <a:graphicFrameLocks noChangeAspect="1"/>
            </p:cNvGraphicFramePr>
            <p:nvPr>
              <p:extLst>
                <p:ext uri="{D42A27DB-BD31-4B8C-83A1-F6EECF244321}">
                  <p14:modId xmlns:p14="http://schemas.microsoft.com/office/powerpoint/2010/main" val="2305452031"/>
                </p:ext>
              </p:extLst>
            </p:nvPr>
          </p:nvGraphicFramePr>
          <p:xfrm>
            <a:off x="3960364" y="4691590"/>
            <a:ext cx="403776" cy="492826"/>
          </p:xfrm>
          <a:graphic>
            <a:graphicData uri="http://schemas.openxmlformats.org/presentationml/2006/ole">
              <mc:AlternateContent xmlns:mc="http://schemas.openxmlformats.org/markup-compatibility/2006">
                <mc:Choice xmlns:v="urn:schemas-microsoft-com:vml" Requires="v">
                  <p:oleObj spid="_x0000_s10262" name="Equation" r:id="rId11" imgW="241200" imgH="253800" progId="Equation.DSMT4">
                    <p:embed/>
                  </p:oleObj>
                </mc:Choice>
                <mc:Fallback>
                  <p:oleObj name="Equation" r:id="rId11" imgW="241200" imgH="253800" progId="Equation.DSMT4">
                    <p:embed/>
                    <p:pic>
                      <p:nvPicPr>
                        <p:cNvPr id="0" name=""/>
                        <p:cNvPicPr/>
                        <p:nvPr/>
                      </p:nvPicPr>
                      <p:blipFill>
                        <a:blip r:embed="rId12"/>
                        <a:stretch>
                          <a:fillRect/>
                        </a:stretch>
                      </p:blipFill>
                      <p:spPr>
                        <a:xfrm>
                          <a:off x="3960364" y="4691590"/>
                          <a:ext cx="403776" cy="49282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F19D019C-012E-8B19-3AA5-C822EAA68294}"/>
                </a:ext>
              </a:extLst>
            </p:cNvPr>
            <p:cNvGraphicFramePr>
              <a:graphicFrameLocks noChangeAspect="1"/>
            </p:cNvGraphicFramePr>
            <p:nvPr>
              <p:extLst>
                <p:ext uri="{D42A27DB-BD31-4B8C-83A1-F6EECF244321}">
                  <p14:modId xmlns:p14="http://schemas.microsoft.com/office/powerpoint/2010/main" val="1883657650"/>
                </p:ext>
              </p:extLst>
            </p:nvPr>
          </p:nvGraphicFramePr>
          <p:xfrm>
            <a:off x="5705167" y="4665577"/>
            <a:ext cx="551320" cy="532720"/>
          </p:xfrm>
          <a:graphic>
            <a:graphicData uri="http://schemas.openxmlformats.org/presentationml/2006/ole">
              <mc:AlternateContent xmlns:mc="http://schemas.openxmlformats.org/markup-compatibility/2006">
                <mc:Choice xmlns:v="urn:schemas-microsoft-com:vml" Requires="v">
                  <p:oleObj spid="_x0000_s10263" name="Equation" r:id="rId13" imgW="304560" imgH="253800" progId="Equation.DSMT4">
                    <p:embed/>
                  </p:oleObj>
                </mc:Choice>
                <mc:Fallback>
                  <p:oleObj name="Equation" r:id="rId13" imgW="304560" imgH="253800" progId="Equation.DSMT4">
                    <p:embed/>
                    <p:pic>
                      <p:nvPicPr>
                        <p:cNvPr id="0" name=""/>
                        <p:cNvPicPr/>
                        <p:nvPr/>
                      </p:nvPicPr>
                      <p:blipFill>
                        <a:blip r:embed="rId14"/>
                        <a:stretch>
                          <a:fillRect/>
                        </a:stretch>
                      </p:blipFill>
                      <p:spPr>
                        <a:xfrm>
                          <a:off x="5705167" y="4665577"/>
                          <a:ext cx="551320" cy="532720"/>
                        </a:xfrm>
                        <a:prstGeom prst="rect">
                          <a:avLst/>
                        </a:prstGeom>
                      </p:spPr>
                    </p:pic>
                  </p:oleObj>
                </mc:Fallback>
              </mc:AlternateContent>
            </a:graphicData>
          </a:graphic>
        </p:graphicFrame>
      </p:grpSp>
      <p:graphicFrame>
        <p:nvGraphicFramePr>
          <p:cNvPr id="11" name="Object 5">
            <a:extLst>
              <a:ext uri="{FF2B5EF4-FFF2-40B4-BE49-F238E27FC236}">
                <a16:creationId xmlns:a16="http://schemas.microsoft.com/office/drawing/2014/main" id="{64F3F616-29AB-8B4B-104D-CE88BBF90CE9}"/>
              </a:ext>
            </a:extLst>
          </p:cNvPr>
          <p:cNvGraphicFramePr>
            <a:graphicFrameLocks noChangeAspect="1"/>
          </p:cNvGraphicFramePr>
          <p:nvPr>
            <p:extLst>
              <p:ext uri="{D42A27DB-BD31-4B8C-83A1-F6EECF244321}">
                <p14:modId xmlns:p14="http://schemas.microsoft.com/office/powerpoint/2010/main" val="2553088760"/>
              </p:ext>
            </p:extLst>
          </p:nvPr>
        </p:nvGraphicFramePr>
        <p:xfrm>
          <a:off x="2867921" y="5473280"/>
          <a:ext cx="2992437" cy="1093788"/>
        </p:xfrm>
        <a:graphic>
          <a:graphicData uri="http://schemas.openxmlformats.org/presentationml/2006/ole">
            <mc:AlternateContent xmlns:mc="http://schemas.openxmlformats.org/markup-compatibility/2006">
              <mc:Choice xmlns:v="urn:schemas-microsoft-com:vml" Requires="v">
                <p:oleObj spid="_x0000_s10264" name="Equation" r:id="rId15" imgW="1282680" imgH="469800" progId="Equation.DSMT4">
                  <p:embed/>
                </p:oleObj>
              </mc:Choice>
              <mc:Fallback>
                <p:oleObj name="Equation" r:id="rId15" imgW="1282680" imgH="469800" progId="Equation.DSMT4">
                  <p:embed/>
                  <p:pic>
                    <p:nvPicPr>
                      <p:cNvPr id="46085" name="Object 5">
                        <a:extLst>
                          <a:ext uri="{FF2B5EF4-FFF2-40B4-BE49-F238E27FC236}">
                            <a16:creationId xmlns:a16="http://schemas.microsoft.com/office/drawing/2014/main" id="{8C7392FC-D25D-344C-51AB-22306F6A198A}"/>
                          </a:ext>
                        </a:extLst>
                      </p:cNvPr>
                      <p:cNvPicPr>
                        <a:picLocks noChangeAspect="1" noChangeArrowheads="1"/>
                      </p:cNvPicPr>
                      <p:nvPr/>
                    </p:nvPicPr>
                    <p:blipFill>
                      <a:blip r:embed="rId16"/>
                      <a:srcRect/>
                      <a:stretch>
                        <a:fillRect/>
                      </a:stretch>
                    </p:blipFill>
                    <p:spPr bwMode="auto">
                      <a:xfrm>
                        <a:off x="2867921" y="5473280"/>
                        <a:ext cx="2992437" cy="1093788"/>
                      </a:xfrm>
                      <a:prstGeom prst="rect">
                        <a:avLst/>
                      </a:prstGeom>
                      <a:noFill/>
                      <a:ln>
                        <a:noFill/>
                      </a:ln>
                    </p:spPr>
                  </p:pic>
                </p:oleObj>
              </mc:Fallback>
            </mc:AlternateContent>
          </a:graphicData>
        </a:graphic>
      </p:graphicFrame>
      <p:sp>
        <p:nvSpPr>
          <p:cNvPr id="4" name="灯片编号占位符 3">
            <a:extLst>
              <a:ext uri="{FF2B5EF4-FFF2-40B4-BE49-F238E27FC236}">
                <a16:creationId xmlns:a16="http://schemas.microsoft.com/office/drawing/2014/main" id="{47BAE25E-4794-408D-9FDC-C6FC14AD91BE}"/>
              </a:ext>
            </a:extLst>
          </p:cNvPr>
          <p:cNvSpPr>
            <a:spLocks noGrp="1"/>
          </p:cNvSpPr>
          <p:nvPr>
            <p:ph type="sldNum" sz="quarter" idx="12"/>
          </p:nvPr>
        </p:nvSpPr>
        <p:spPr/>
        <p:txBody>
          <a:bodyPr/>
          <a:lstStyle/>
          <a:p>
            <a:fld id="{565CE74E-AB26-4998-AD42-012C4C1AD076}" type="slidenum">
              <a:rPr lang="zh-CN" altLang="en-US" smtClean="0"/>
              <a:t>27</a:t>
            </a:fld>
            <a:endParaRPr lang="zh-CN" altLang="en-US"/>
          </a:p>
        </p:txBody>
      </p:sp>
      <p:graphicFrame>
        <p:nvGraphicFramePr>
          <p:cNvPr id="6" name="对象 5">
            <a:extLst>
              <a:ext uri="{FF2B5EF4-FFF2-40B4-BE49-F238E27FC236}">
                <a16:creationId xmlns:a16="http://schemas.microsoft.com/office/drawing/2014/main" id="{97F6DC70-120C-D416-80D9-7BA9466AD82F}"/>
              </a:ext>
            </a:extLst>
          </p:cNvPr>
          <p:cNvGraphicFramePr>
            <a:graphicFrameLocks noChangeAspect="1"/>
          </p:cNvGraphicFramePr>
          <p:nvPr>
            <p:extLst>
              <p:ext uri="{D42A27DB-BD31-4B8C-83A1-F6EECF244321}">
                <p14:modId xmlns:p14="http://schemas.microsoft.com/office/powerpoint/2010/main" val="815937070"/>
              </p:ext>
            </p:extLst>
          </p:nvPr>
        </p:nvGraphicFramePr>
        <p:xfrm>
          <a:off x="1850300" y="2984124"/>
          <a:ext cx="3113132" cy="1010402"/>
        </p:xfrm>
        <a:graphic>
          <a:graphicData uri="http://schemas.openxmlformats.org/presentationml/2006/ole">
            <mc:AlternateContent xmlns:mc="http://schemas.openxmlformats.org/markup-compatibility/2006">
              <mc:Choice xmlns:v="urn:schemas-microsoft-com:vml" Requires="v">
                <p:oleObj spid="_x0000_s10265" name="Equation" r:id="rId17" imgW="1447560" imgH="469800" progId="Equation.DSMT4">
                  <p:embed/>
                </p:oleObj>
              </mc:Choice>
              <mc:Fallback>
                <p:oleObj name="Equation" r:id="rId17" imgW="1447560" imgH="469800" progId="Equation.DSMT4">
                  <p:embed/>
                  <p:pic>
                    <p:nvPicPr>
                      <p:cNvPr id="0" name=""/>
                      <p:cNvPicPr/>
                      <p:nvPr/>
                    </p:nvPicPr>
                    <p:blipFill>
                      <a:blip r:embed="rId18"/>
                      <a:stretch>
                        <a:fillRect/>
                      </a:stretch>
                    </p:blipFill>
                    <p:spPr>
                      <a:xfrm>
                        <a:off x="1850300" y="2984124"/>
                        <a:ext cx="3113132" cy="1010402"/>
                      </a:xfrm>
                      <a:prstGeom prst="rect">
                        <a:avLst/>
                      </a:prstGeom>
                    </p:spPr>
                  </p:pic>
                </p:oleObj>
              </mc:Fallback>
            </mc:AlternateContent>
          </a:graphicData>
        </a:graphic>
      </p:graphicFrame>
    </p:spTree>
    <p:extLst>
      <p:ext uri="{BB962C8B-B14F-4D97-AF65-F5344CB8AC3E}">
        <p14:creationId xmlns:p14="http://schemas.microsoft.com/office/powerpoint/2010/main" val="3887816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0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autoUpdateAnimBg="0"/>
      <p:bldP spid="460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a16="http://schemas.microsoft.com/office/drawing/2014/main" id="{33F6E7EA-988D-A902-BBDE-1B29AF76AD90}"/>
              </a:ext>
            </a:extLst>
          </p:cNvPr>
          <p:cNvSpPr>
            <a:spLocks noGrp="1" noChangeArrowheads="1"/>
          </p:cNvSpPr>
          <p:nvPr>
            <p:ph type="title"/>
          </p:nvPr>
        </p:nvSpPr>
        <p:spPr>
          <a:xfrm>
            <a:off x="179388" y="182563"/>
            <a:ext cx="9144000" cy="708025"/>
          </a:xfrm>
        </p:spPr>
        <p:txBody>
          <a:bodyPr/>
          <a:lstStyle/>
          <a:p>
            <a:pPr eaLnBrk="1" hangingPunct="1"/>
            <a:r>
              <a:rPr lang="zh-CN" altLang="en-US" sz="4000" b="1" dirty="0">
                <a:ea typeface="华文中宋" panose="02010600040101010101" pitchFamily="2" charset="-122"/>
              </a:rPr>
              <a:t>毕奥－萨伐尔的思路</a:t>
            </a:r>
          </a:p>
        </p:txBody>
      </p:sp>
      <p:graphicFrame>
        <p:nvGraphicFramePr>
          <p:cNvPr id="15" name="Object 13">
            <a:extLst>
              <a:ext uri="{FF2B5EF4-FFF2-40B4-BE49-F238E27FC236}">
                <a16:creationId xmlns:a16="http://schemas.microsoft.com/office/drawing/2014/main" id="{B3B5982A-31B4-EA66-E448-0FA76A39233A}"/>
              </a:ext>
            </a:extLst>
          </p:cNvPr>
          <p:cNvGraphicFramePr>
            <a:graphicFrameLocks noChangeAspect="1"/>
          </p:cNvGraphicFramePr>
          <p:nvPr>
            <p:extLst>
              <p:ext uri="{D42A27DB-BD31-4B8C-83A1-F6EECF244321}">
                <p14:modId xmlns:p14="http://schemas.microsoft.com/office/powerpoint/2010/main" val="2943840938"/>
              </p:ext>
            </p:extLst>
          </p:nvPr>
        </p:nvGraphicFramePr>
        <p:xfrm>
          <a:off x="1001713" y="5440363"/>
          <a:ext cx="1684338" cy="1098550"/>
        </p:xfrm>
        <a:graphic>
          <a:graphicData uri="http://schemas.openxmlformats.org/presentationml/2006/ole">
            <mc:AlternateContent xmlns:mc="http://schemas.openxmlformats.org/markup-compatibility/2006">
              <mc:Choice xmlns:v="urn:schemas-microsoft-com:vml" Requires="v">
                <p:oleObj spid="_x0000_s11270" name="Equation" r:id="rId4" imgW="812447" imgH="431613" progId="Equation.DSMT4">
                  <p:embed/>
                </p:oleObj>
              </mc:Choice>
              <mc:Fallback>
                <p:oleObj name="Equation" r:id="rId4" imgW="812447" imgH="431613" progId="Equation.DSMT4">
                  <p:embed/>
                  <p:pic>
                    <p:nvPicPr>
                      <p:cNvPr id="15" name="Object 13">
                        <a:extLst>
                          <a:ext uri="{FF2B5EF4-FFF2-40B4-BE49-F238E27FC236}">
                            <a16:creationId xmlns:a16="http://schemas.microsoft.com/office/drawing/2014/main" id="{B3B5982A-31B4-EA66-E448-0FA76A392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713" y="5440363"/>
                        <a:ext cx="1684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 name="Picture 15">
            <a:extLst>
              <a:ext uri="{FF2B5EF4-FFF2-40B4-BE49-F238E27FC236}">
                <a16:creationId xmlns:a16="http://schemas.microsoft.com/office/drawing/2014/main" id="{A6507E8C-A05D-48FC-8841-2986AACF15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190" y="2398402"/>
            <a:ext cx="2924175" cy="3187700"/>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48B8243-F8F9-4F01-83D9-84A19D709D99}"/>
              </a:ext>
            </a:extLst>
          </p:cNvPr>
          <p:cNvPicPr>
            <a:picLocks noChangeAspect="1"/>
          </p:cNvPicPr>
          <p:nvPr/>
        </p:nvPicPr>
        <p:blipFill>
          <a:blip r:embed="rId7"/>
          <a:stretch>
            <a:fillRect/>
          </a:stretch>
        </p:blipFill>
        <p:spPr>
          <a:xfrm>
            <a:off x="5226050" y="2556756"/>
            <a:ext cx="2463800" cy="3187700"/>
          </a:xfrm>
          <a:prstGeom prst="rect">
            <a:avLst/>
          </a:prstGeom>
          <a:ln>
            <a:noFill/>
          </a:ln>
          <a:effectLst/>
        </p:spPr>
      </p:pic>
      <p:graphicFrame>
        <p:nvGraphicFramePr>
          <p:cNvPr id="19" name="Object 18">
            <a:extLst>
              <a:ext uri="{FF2B5EF4-FFF2-40B4-BE49-F238E27FC236}">
                <a16:creationId xmlns:a16="http://schemas.microsoft.com/office/drawing/2014/main" id="{F04EE113-1CEF-9E89-F807-3BBB9EABC5CD}"/>
              </a:ext>
            </a:extLst>
          </p:cNvPr>
          <p:cNvGraphicFramePr>
            <a:graphicFrameLocks noChangeAspect="1"/>
          </p:cNvGraphicFramePr>
          <p:nvPr>
            <p:extLst>
              <p:ext uri="{D42A27DB-BD31-4B8C-83A1-F6EECF244321}">
                <p14:modId xmlns:p14="http://schemas.microsoft.com/office/powerpoint/2010/main" val="514331564"/>
              </p:ext>
            </p:extLst>
          </p:nvPr>
        </p:nvGraphicFramePr>
        <p:xfrm>
          <a:off x="5747274" y="5788466"/>
          <a:ext cx="1647825" cy="523875"/>
        </p:xfrm>
        <a:graphic>
          <a:graphicData uri="http://schemas.openxmlformats.org/presentationml/2006/ole">
            <mc:AlternateContent xmlns:mc="http://schemas.openxmlformats.org/markup-compatibility/2006">
              <mc:Choice xmlns:v="urn:schemas-microsoft-com:vml" Requires="v">
                <p:oleObj spid="_x0000_s11271" name="Equation" r:id="rId8" imgW="558558" imgH="177723" progId="Equation.3">
                  <p:embed/>
                </p:oleObj>
              </mc:Choice>
              <mc:Fallback>
                <p:oleObj name="Equation" r:id="rId8" imgW="558558" imgH="177723" progId="Equation.3">
                  <p:embed/>
                  <p:pic>
                    <p:nvPicPr>
                      <p:cNvPr id="19" name="Object 18">
                        <a:extLst>
                          <a:ext uri="{FF2B5EF4-FFF2-40B4-BE49-F238E27FC236}">
                            <a16:creationId xmlns:a16="http://schemas.microsoft.com/office/drawing/2014/main" id="{F04EE113-1CEF-9E89-F807-3BBB9EABC5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7274" y="5788466"/>
                        <a:ext cx="1647825" cy="5238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a:extLst>
              <a:ext uri="{FF2B5EF4-FFF2-40B4-BE49-F238E27FC236}">
                <a16:creationId xmlns:a16="http://schemas.microsoft.com/office/drawing/2014/main" id="{26F1EF8A-B023-4FA5-B95F-6B09C885E753}"/>
              </a:ext>
            </a:extLst>
          </p:cNvPr>
          <p:cNvSpPr>
            <a:spLocks noGrp="1"/>
          </p:cNvSpPr>
          <p:nvPr>
            <p:ph type="sldNum" sz="quarter" idx="12"/>
          </p:nvPr>
        </p:nvSpPr>
        <p:spPr/>
        <p:txBody>
          <a:bodyPr/>
          <a:lstStyle/>
          <a:p>
            <a:fld id="{58258D96-079D-4C20-81AB-233530D9E2F7}" type="slidenum">
              <a:rPr lang="en-US" altLang="zh-CN" smtClean="0"/>
              <a:pPr/>
              <a:t>28</a:t>
            </a:fld>
            <a:endParaRPr lang="en-US" altLang="zh-CN"/>
          </a:p>
        </p:txBody>
      </p:sp>
      <p:sp>
        <p:nvSpPr>
          <p:cNvPr id="4" name="Rectangle 2">
            <a:extLst>
              <a:ext uri="{FF2B5EF4-FFF2-40B4-BE49-F238E27FC236}">
                <a16:creationId xmlns:a16="http://schemas.microsoft.com/office/drawing/2014/main" id="{734F560F-FE94-0F04-64BA-B549DFE1AA36}"/>
              </a:ext>
            </a:extLst>
          </p:cNvPr>
          <p:cNvSpPr txBox="1">
            <a:spLocks noChangeArrowheads="1"/>
          </p:cNvSpPr>
          <p:nvPr/>
        </p:nvSpPr>
        <p:spPr>
          <a:xfrm>
            <a:off x="190301" y="1308970"/>
            <a:ext cx="5891213" cy="701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40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3">
            <a:extLst>
              <a:ext uri="{FF2B5EF4-FFF2-40B4-BE49-F238E27FC236}">
                <a16:creationId xmlns:a16="http://schemas.microsoft.com/office/drawing/2014/main" id="{295A8DC7-6842-EFF3-574B-CCAC0592C812}"/>
              </a:ext>
            </a:extLst>
          </p:cNvPr>
          <p:cNvSpPr>
            <a:spLocks noGrp="1" noChangeArrowheads="1"/>
          </p:cNvSpPr>
          <p:nvPr>
            <p:ph type="body" idx="1"/>
          </p:nvPr>
        </p:nvSpPr>
        <p:spPr>
          <a:xfrm>
            <a:off x="276843" y="1142990"/>
            <a:ext cx="6820081" cy="1479550"/>
          </a:xfrm>
        </p:spPr>
        <p:txBody>
          <a:bodyPr>
            <a:normAutofit/>
          </a:bodyPr>
          <a:lstStyle/>
          <a:p>
            <a:pPr>
              <a:lnSpc>
                <a:spcPct val="150000"/>
              </a:lnSpc>
              <a:buFont typeface="Wingdings" panose="05000000000000000000" pitchFamily="2" charset="2"/>
              <a:buChar char="u"/>
            </a:pPr>
            <a:r>
              <a:rPr lang="en-US" altLang="zh-CN" sz="2400" b="1" dirty="0" err="1">
                <a:latin typeface="Times New Roman" panose="02020603050405020304" pitchFamily="18" charset="0"/>
                <a:ea typeface="黑体" panose="02010609060101010101" pitchFamily="49" charset="-122"/>
                <a:cs typeface="Times New Roman" panose="02020603050405020304" pitchFamily="18" charset="0"/>
              </a:rPr>
              <a:t>Biot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首先重复</a:t>
            </a:r>
            <a:r>
              <a:rPr lang="en-US" altLang="zh-CN" sz="2400" b="1" dirty="0" err="1">
                <a:latin typeface="Times New Roman" panose="02020603050405020304" pitchFamily="18" charset="0"/>
                <a:ea typeface="黑体" panose="02010609060101010101" pitchFamily="49" charset="-122"/>
                <a:cs typeface="Times New Roman" panose="02020603050405020304" pitchFamily="18" charset="0"/>
              </a:rPr>
              <a:t>Oester</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实验 </a:t>
            </a:r>
            <a:endParaRPr lang="en-US" altLang="zh-CN" sz="2400" b="1" dirty="0">
              <a:latin typeface="黑体" panose="02010609060101010101" pitchFamily="49" charset="-122"/>
              <a:ea typeface="黑体" panose="02010609060101010101" pitchFamily="49" charset="-122"/>
            </a:endParaRPr>
          </a:p>
          <a:p>
            <a:pPr eaLnBrk="1" hangingPunct="1">
              <a:lnSpc>
                <a:spcPct val="150000"/>
              </a:lnSpc>
              <a:buFont typeface="Wingdings" panose="05000000000000000000" pitchFamily="2" charset="2"/>
              <a:buChar char="u"/>
            </a:pPr>
            <a:r>
              <a:rPr lang="zh-CN" altLang="en-US" sz="2400" b="1" dirty="0">
                <a:latin typeface="黑体" panose="02010609060101010101" pitchFamily="49" charset="-122"/>
                <a:ea typeface="黑体" panose="02010609060101010101" pitchFamily="49" charset="-122"/>
              </a:rPr>
              <a:t>测量长直载流导线对单位磁极的作用力。</a:t>
            </a:r>
            <a:endParaRPr lang="zh-CN" altLang="en-US" sz="2400" dirty="0">
              <a:latin typeface="黑体" panose="02010609060101010101" pitchFamily="49" charset="-122"/>
              <a:ea typeface="黑体" panose="02010609060101010101" pitchFamily="49" charset="-122"/>
            </a:endParaRPr>
          </a:p>
        </p:txBody>
      </p:sp>
      <p:pic>
        <p:nvPicPr>
          <p:cNvPr id="10" name="Picture 3" descr="ne206">
            <a:extLst>
              <a:ext uri="{FF2B5EF4-FFF2-40B4-BE49-F238E27FC236}">
                <a16:creationId xmlns:a16="http://schemas.microsoft.com/office/drawing/2014/main" id="{CBCB4B14-31D7-44E9-A236-33FA04ACE45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94977" y="0"/>
            <a:ext cx="3462383" cy="1944861"/>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499"/>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A2AABE3-8A55-099D-B82D-7B8FF6685B67}"/>
              </a:ext>
            </a:extLst>
          </p:cNvPr>
          <p:cNvSpPr>
            <a:spLocks noGrp="1" noChangeArrowheads="1"/>
          </p:cNvSpPr>
          <p:nvPr>
            <p:ph type="title"/>
          </p:nvPr>
        </p:nvSpPr>
        <p:spPr>
          <a:xfrm>
            <a:off x="199027" y="278143"/>
            <a:ext cx="5891213" cy="701675"/>
          </a:xfrm>
        </p:spPr>
        <p:txBody>
          <a:bodyPr/>
          <a:lstStyle/>
          <a:p>
            <a:pPr eaLnBrk="1" hangingPunct="1"/>
            <a:r>
              <a:rPr lang="zh-CN" altLang="en-US" sz="4000" b="1" dirty="0">
                <a:ea typeface="华文中宋" panose="02010600040101010101" pitchFamily="2" charset="-122"/>
              </a:rPr>
              <a:t>毕奥－萨伐尔的实验</a:t>
            </a:r>
            <a:endParaRPr lang="zh-CN" altLang="en-US" sz="4000"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507" name="Rectangle 3">
            <a:extLst>
              <a:ext uri="{FF2B5EF4-FFF2-40B4-BE49-F238E27FC236}">
                <a16:creationId xmlns:a16="http://schemas.microsoft.com/office/drawing/2014/main" id="{DF999AAB-61F1-4BB3-5C0D-3C73ADFFBE79}"/>
              </a:ext>
            </a:extLst>
          </p:cNvPr>
          <p:cNvSpPr>
            <a:spLocks noGrp="1" noChangeArrowheads="1"/>
          </p:cNvSpPr>
          <p:nvPr>
            <p:ph type="body" idx="1"/>
          </p:nvPr>
        </p:nvSpPr>
        <p:spPr>
          <a:xfrm>
            <a:off x="329405" y="1145018"/>
            <a:ext cx="6820081" cy="1479550"/>
          </a:xfrm>
        </p:spPr>
        <p:txBody>
          <a:bodyPr>
            <a:normAutofit/>
          </a:bodyPr>
          <a:lstStyle/>
          <a:p>
            <a:pPr marL="0" indent="0" eaLnBrk="1" hangingPunct="1">
              <a:lnSpc>
                <a:spcPct val="150000"/>
              </a:lnSpc>
              <a:buFont typeface="Wingdings" panose="05000000000000000000" pitchFamily="2" charset="2"/>
              <a:buNone/>
            </a:pPr>
            <a:r>
              <a:rPr lang="zh-CN" altLang="en-US" sz="2400" b="1" dirty="0">
                <a:latin typeface="黑体" panose="02010609060101010101" pitchFamily="49" charset="-122"/>
                <a:ea typeface="黑体" panose="02010609060101010101" pitchFamily="49" charset="-122"/>
              </a:rPr>
              <a:t>测量长直载流导线对单位磁极的作用力。</a:t>
            </a:r>
            <a:endParaRPr lang="zh-CN" altLang="en-US" sz="2400" dirty="0">
              <a:latin typeface="黑体" panose="02010609060101010101" pitchFamily="49" charset="-122"/>
              <a:ea typeface="黑体" panose="02010609060101010101" pitchFamily="49" charset="-122"/>
            </a:endParaRPr>
          </a:p>
        </p:txBody>
      </p:sp>
      <p:graphicFrame>
        <p:nvGraphicFramePr>
          <p:cNvPr id="21509" name="Object 8">
            <a:extLst>
              <a:ext uri="{FF2B5EF4-FFF2-40B4-BE49-F238E27FC236}">
                <a16:creationId xmlns:a16="http://schemas.microsoft.com/office/drawing/2014/main" id="{49FBA9CD-4501-183D-6810-10D4B3A9297C}"/>
              </a:ext>
            </a:extLst>
          </p:cNvPr>
          <p:cNvGraphicFramePr>
            <a:graphicFrameLocks noChangeAspect="1"/>
          </p:cNvGraphicFramePr>
          <p:nvPr>
            <p:extLst>
              <p:ext uri="{D42A27DB-BD31-4B8C-83A1-F6EECF244321}">
                <p14:modId xmlns:p14="http://schemas.microsoft.com/office/powerpoint/2010/main" val="2539168485"/>
              </p:ext>
            </p:extLst>
          </p:nvPr>
        </p:nvGraphicFramePr>
        <p:xfrm>
          <a:off x="2345318" y="3261516"/>
          <a:ext cx="2427287" cy="723900"/>
        </p:xfrm>
        <a:graphic>
          <a:graphicData uri="http://schemas.openxmlformats.org/presentationml/2006/ole">
            <mc:AlternateContent xmlns:mc="http://schemas.openxmlformats.org/markup-compatibility/2006">
              <mc:Choice xmlns:v="urn:schemas-microsoft-com:vml" Requires="v">
                <p:oleObj spid="_x0000_s12302" name="Equation" r:id="rId3" imgW="761669" imgH="228501" progId="Equation.DSMT4">
                  <p:embed/>
                </p:oleObj>
              </mc:Choice>
              <mc:Fallback>
                <p:oleObj name="Equation" r:id="rId3" imgW="761669" imgH="228501" progId="Equation.DSMT4">
                  <p:embed/>
                  <p:pic>
                    <p:nvPicPr>
                      <p:cNvPr id="21509" name="Object 8">
                        <a:extLst>
                          <a:ext uri="{FF2B5EF4-FFF2-40B4-BE49-F238E27FC236}">
                            <a16:creationId xmlns:a16="http://schemas.microsoft.com/office/drawing/2014/main" id="{49FBA9CD-4501-183D-6810-10D4B3A92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318" y="3261516"/>
                        <a:ext cx="2427287" cy="723900"/>
                      </a:xfrm>
                      <a:prstGeom prst="rect">
                        <a:avLst/>
                      </a:prstGeom>
                      <a:noFill/>
                      <a:ln>
                        <a:noFill/>
                      </a:ln>
                    </p:spPr>
                  </p:pic>
                </p:oleObj>
              </mc:Fallback>
            </mc:AlternateContent>
          </a:graphicData>
        </a:graphic>
      </p:graphicFrame>
      <p:graphicFrame>
        <p:nvGraphicFramePr>
          <p:cNvPr id="21511" name="Object 11">
            <a:extLst>
              <a:ext uri="{FF2B5EF4-FFF2-40B4-BE49-F238E27FC236}">
                <a16:creationId xmlns:a16="http://schemas.microsoft.com/office/drawing/2014/main" id="{609AC43E-9DF9-4C29-8B8B-8D532AEFA077}"/>
              </a:ext>
            </a:extLst>
          </p:cNvPr>
          <p:cNvGraphicFramePr>
            <a:graphicFrameLocks noChangeAspect="1"/>
          </p:cNvGraphicFramePr>
          <p:nvPr>
            <p:extLst>
              <p:ext uri="{D42A27DB-BD31-4B8C-83A1-F6EECF244321}">
                <p14:modId xmlns:p14="http://schemas.microsoft.com/office/powerpoint/2010/main" val="3078571375"/>
              </p:ext>
            </p:extLst>
          </p:nvPr>
        </p:nvGraphicFramePr>
        <p:xfrm>
          <a:off x="390962" y="4090662"/>
          <a:ext cx="1601061" cy="841937"/>
        </p:xfrm>
        <a:graphic>
          <a:graphicData uri="http://schemas.openxmlformats.org/presentationml/2006/ole">
            <mc:AlternateContent xmlns:mc="http://schemas.openxmlformats.org/markup-compatibility/2006">
              <mc:Choice xmlns:v="urn:schemas-microsoft-com:vml" Requires="v">
                <p:oleObj spid="_x0000_s12303" name="Equation" r:id="rId5" imgW="748975" imgH="393529" progId="Equation.DSMT4">
                  <p:embed/>
                </p:oleObj>
              </mc:Choice>
              <mc:Fallback>
                <p:oleObj name="Equation" r:id="rId5" imgW="748975" imgH="393529" progId="Equation.DSMT4">
                  <p:embed/>
                  <p:pic>
                    <p:nvPicPr>
                      <p:cNvPr id="21511" name="Object 11">
                        <a:extLst>
                          <a:ext uri="{FF2B5EF4-FFF2-40B4-BE49-F238E27FC236}">
                            <a16:creationId xmlns:a16="http://schemas.microsoft.com/office/drawing/2014/main" id="{609AC43E-9DF9-4C29-8B8B-8D532AEFA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62" y="4090662"/>
                        <a:ext cx="1601061" cy="841937"/>
                      </a:xfrm>
                      <a:prstGeom prst="rect">
                        <a:avLst/>
                      </a:prstGeom>
                      <a:noFill/>
                      <a:ln>
                        <a:noFill/>
                      </a:ln>
                    </p:spPr>
                  </p:pic>
                </p:oleObj>
              </mc:Fallback>
            </mc:AlternateContent>
          </a:graphicData>
        </a:graphic>
      </p:graphicFrame>
      <p:graphicFrame>
        <p:nvGraphicFramePr>
          <p:cNvPr id="21512" name="Object 13">
            <a:extLst>
              <a:ext uri="{FF2B5EF4-FFF2-40B4-BE49-F238E27FC236}">
                <a16:creationId xmlns:a16="http://schemas.microsoft.com/office/drawing/2014/main" id="{4B4207F1-F2BC-F34C-A2E8-BF2E4787C471}"/>
              </a:ext>
            </a:extLst>
          </p:cNvPr>
          <p:cNvGraphicFramePr>
            <a:graphicFrameLocks noChangeAspect="1"/>
          </p:cNvGraphicFramePr>
          <p:nvPr>
            <p:extLst>
              <p:ext uri="{D42A27DB-BD31-4B8C-83A1-F6EECF244321}">
                <p14:modId xmlns:p14="http://schemas.microsoft.com/office/powerpoint/2010/main" val="1086251808"/>
              </p:ext>
            </p:extLst>
          </p:nvPr>
        </p:nvGraphicFramePr>
        <p:xfrm>
          <a:off x="2272443" y="4106509"/>
          <a:ext cx="2500162" cy="752533"/>
        </p:xfrm>
        <a:graphic>
          <a:graphicData uri="http://schemas.openxmlformats.org/presentationml/2006/ole">
            <mc:AlternateContent xmlns:mc="http://schemas.openxmlformats.org/markup-compatibility/2006">
              <mc:Choice xmlns:v="urn:schemas-microsoft-com:vml" Requires="v">
                <p:oleObj spid="_x0000_s12304" name="公式" r:id="rId7" imgW="761669" imgH="228501" progId="Equation.3">
                  <p:embed/>
                </p:oleObj>
              </mc:Choice>
              <mc:Fallback>
                <p:oleObj name="公式" r:id="rId7" imgW="761669" imgH="228501" progId="Equation.3">
                  <p:embed/>
                  <p:pic>
                    <p:nvPicPr>
                      <p:cNvPr id="21512" name="Object 13">
                        <a:extLst>
                          <a:ext uri="{FF2B5EF4-FFF2-40B4-BE49-F238E27FC236}">
                            <a16:creationId xmlns:a16="http://schemas.microsoft.com/office/drawing/2014/main" id="{4B4207F1-F2BC-F34C-A2E8-BF2E4787C4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2443" y="4106509"/>
                        <a:ext cx="2500162" cy="752533"/>
                      </a:xfrm>
                      <a:prstGeom prst="rect">
                        <a:avLst/>
                      </a:prstGeom>
                      <a:noFill/>
                      <a:ln>
                        <a:noFill/>
                      </a:ln>
                    </p:spPr>
                  </p:pic>
                </p:oleObj>
              </mc:Fallback>
            </mc:AlternateContent>
          </a:graphicData>
        </a:graphic>
      </p:graphicFrame>
      <p:sp>
        <p:nvSpPr>
          <p:cNvPr id="21513" name="Text Box 16">
            <a:extLst>
              <a:ext uri="{FF2B5EF4-FFF2-40B4-BE49-F238E27FC236}">
                <a16:creationId xmlns:a16="http://schemas.microsoft.com/office/drawing/2014/main" id="{FD3BE816-2ABA-696F-3713-7B2046A7C012}"/>
              </a:ext>
            </a:extLst>
          </p:cNvPr>
          <p:cNvSpPr txBox="1">
            <a:spLocks noChangeArrowheads="1"/>
          </p:cNvSpPr>
          <p:nvPr/>
        </p:nvSpPr>
        <p:spPr bwMode="auto">
          <a:xfrm>
            <a:off x="5107974" y="4238738"/>
            <a:ext cx="382226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黑体" panose="02010609060101010101" pitchFamily="49" charset="-122"/>
                <a:ea typeface="黑体" panose="02010609060101010101" pitchFamily="49" charset="-122"/>
              </a:rPr>
              <a:t>合力矩不为零，圆盘应转</a:t>
            </a:r>
          </a:p>
        </p:txBody>
      </p:sp>
      <p:sp>
        <p:nvSpPr>
          <p:cNvPr id="17" name="矩形 18">
            <a:extLst>
              <a:ext uri="{FF2B5EF4-FFF2-40B4-BE49-F238E27FC236}">
                <a16:creationId xmlns:a16="http://schemas.microsoft.com/office/drawing/2014/main" id="{D83955A2-74DC-DC28-2AA7-07A50E97C046}"/>
              </a:ext>
            </a:extLst>
          </p:cNvPr>
          <p:cNvSpPr>
            <a:spLocks noChangeArrowheads="1"/>
          </p:cNvSpPr>
          <p:nvPr/>
        </p:nvSpPr>
        <p:spPr bwMode="auto">
          <a:xfrm>
            <a:off x="329405" y="5029241"/>
            <a:ext cx="49323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b="1" dirty="0">
                <a:solidFill>
                  <a:srgbClr val="C00000"/>
                </a:solidFill>
                <a:ea typeface="黑体" panose="02010609060101010101" pitchFamily="49" charset="-122"/>
              </a:rPr>
              <a:t>实验结果：圆盘不动。</a:t>
            </a:r>
            <a:endParaRPr lang="zh-CN" altLang="en-US" b="1" dirty="0">
              <a:solidFill>
                <a:srgbClr val="C00000"/>
              </a:solidFill>
            </a:endParaRPr>
          </a:p>
        </p:txBody>
      </p:sp>
      <p:pic>
        <p:nvPicPr>
          <p:cNvPr id="18" name="Picture 17">
            <a:extLst>
              <a:ext uri="{FF2B5EF4-FFF2-40B4-BE49-F238E27FC236}">
                <a16:creationId xmlns:a16="http://schemas.microsoft.com/office/drawing/2014/main" id="{EE0C09A2-55B4-43A4-AA95-2433A62A4ECA}"/>
              </a:ext>
            </a:extLst>
          </p:cNvPr>
          <p:cNvPicPr>
            <a:picLocks noChangeAspect="1"/>
          </p:cNvPicPr>
          <p:nvPr/>
        </p:nvPicPr>
        <p:blipFill>
          <a:blip r:embed="rId9"/>
          <a:stretch>
            <a:fillRect/>
          </a:stretch>
        </p:blipFill>
        <p:spPr>
          <a:xfrm>
            <a:off x="6581851" y="30677"/>
            <a:ext cx="2440843" cy="3304187"/>
          </a:xfrm>
          <a:prstGeom prst="rect">
            <a:avLst/>
          </a:prstGeom>
          <a:ln>
            <a:noFill/>
          </a:ln>
          <a:effectLst>
            <a:outerShdw blurRad="292100" dist="139700" dir="2700000" algn="tl" rotWithShape="0">
              <a:srgbClr val="333333">
                <a:alpha val="65000"/>
              </a:srgbClr>
            </a:outerShdw>
          </a:effectLst>
        </p:spPr>
      </p:pic>
      <p:graphicFrame>
        <p:nvGraphicFramePr>
          <p:cNvPr id="2" name="对象 1">
            <a:extLst>
              <a:ext uri="{FF2B5EF4-FFF2-40B4-BE49-F238E27FC236}">
                <a16:creationId xmlns:a16="http://schemas.microsoft.com/office/drawing/2014/main" id="{8861E5D5-6239-91DB-38EA-9738F5438081}"/>
              </a:ext>
            </a:extLst>
          </p:cNvPr>
          <p:cNvGraphicFramePr>
            <a:graphicFrameLocks noChangeAspect="1"/>
          </p:cNvGraphicFramePr>
          <p:nvPr>
            <p:extLst>
              <p:ext uri="{D42A27DB-BD31-4B8C-83A1-F6EECF244321}">
                <p14:modId xmlns:p14="http://schemas.microsoft.com/office/powerpoint/2010/main" val="4206980531"/>
              </p:ext>
            </p:extLst>
          </p:nvPr>
        </p:nvGraphicFramePr>
        <p:xfrm>
          <a:off x="348439" y="3188372"/>
          <a:ext cx="1846262" cy="909638"/>
        </p:xfrm>
        <a:graphic>
          <a:graphicData uri="http://schemas.openxmlformats.org/presentationml/2006/ole">
            <mc:AlternateContent xmlns:mc="http://schemas.openxmlformats.org/markup-compatibility/2006">
              <mc:Choice xmlns:v="urn:schemas-microsoft-com:vml" Requires="v">
                <p:oleObj spid="_x0000_s12305" name="Equation" r:id="rId10" imgW="799920" imgH="393480" progId="Equation.DSMT4">
                  <p:embed/>
                </p:oleObj>
              </mc:Choice>
              <mc:Fallback>
                <p:oleObj name="Equation" r:id="rId10" imgW="799920" imgH="393480" progId="Equation.DSMT4">
                  <p:embed/>
                  <p:pic>
                    <p:nvPicPr>
                      <p:cNvPr id="0" name=""/>
                      <p:cNvPicPr/>
                      <p:nvPr/>
                    </p:nvPicPr>
                    <p:blipFill>
                      <a:blip r:embed="rId11"/>
                      <a:stretch>
                        <a:fillRect/>
                      </a:stretch>
                    </p:blipFill>
                    <p:spPr>
                      <a:xfrm>
                        <a:off x="348439" y="3188372"/>
                        <a:ext cx="1846262" cy="909638"/>
                      </a:xfrm>
                      <a:prstGeom prst="rect">
                        <a:avLst/>
                      </a:prstGeom>
                    </p:spPr>
                  </p:pic>
                </p:oleObj>
              </mc:Fallback>
            </mc:AlternateContent>
          </a:graphicData>
        </a:graphic>
      </p:graphicFrame>
      <p:grpSp>
        <p:nvGrpSpPr>
          <p:cNvPr id="8" name="组合 7">
            <a:extLst>
              <a:ext uri="{FF2B5EF4-FFF2-40B4-BE49-F238E27FC236}">
                <a16:creationId xmlns:a16="http://schemas.microsoft.com/office/drawing/2014/main" id="{0DFD09AF-561C-E65D-8369-3655E2036EF9}"/>
              </a:ext>
            </a:extLst>
          </p:cNvPr>
          <p:cNvGrpSpPr/>
          <p:nvPr/>
        </p:nvGrpSpPr>
        <p:grpSpPr>
          <a:xfrm>
            <a:off x="329405" y="5864225"/>
            <a:ext cx="6495258" cy="517525"/>
            <a:chOff x="329405" y="5864225"/>
            <a:chExt cx="6495258" cy="517525"/>
          </a:xfrm>
        </p:grpSpPr>
        <p:graphicFrame>
          <p:nvGraphicFramePr>
            <p:cNvPr id="16" name="Object 18">
              <a:extLst>
                <a:ext uri="{FF2B5EF4-FFF2-40B4-BE49-F238E27FC236}">
                  <a16:creationId xmlns:a16="http://schemas.microsoft.com/office/drawing/2014/main" id="{F02BAB2C-BABF-B2A7-2552-BA029BED3E2A}"/>
                </a:ext>
              </a:extLst>
            </p:cNvPr>
            <p:cNvGraphicFramePr>
              <a:graphicFrameLocks noChangeAspect="1"/>
            </p:cNvGraphicFramePr>
            <p:nvPr>
              <p:extLst>
                <p:ext uri="{D42A27DB-BD31-4B8C-83A1-F6EECF244321}">
                  <p14:modId xmlns:p14="http://schemas.microsoft.com/office/powerpoint/2010/main" val="4242076370"/>
                </p:ext>
              </p:extLst>
            </p:nvPr>
          </p:nvGraphicFramePr>
          <p:xfrm>
            <a:off x="5276850" y="5864225"/>
            <a:ext cx="1547813" cy="517525"/>
          </p:xfrm>
          <a:graphic>
            <a:graphicData uri="http://schemas.openxmlformats.org/presentationml/2006/ole">
              <mc:AlternateContent xmlns:mc="http://schemas.openxmlformats.org/markup-compatibility/2006">
                <mc:Choice xmlns:v="urn:schemas-microsoft-com:vml" Requires="v">
                  <p:oleObj spid="_x0000_s12306" name="Equation" r:id="rId12" imgW="533160" imgH="177480" progId="Equation.DSMT4">
                    <p:embed/>
                  </p:oleObj>
                </mc:Choice>
                <mc:Fallback>
                  <p:oleObj name="Equation" r:id="rId12" imgW="533160" imgH="177480" progId="Equation.DSMT4">
                    <p:embed/>
                    <p:pic>
                      <p:nvPicPr>
                        <p:cNvPr id="16" name="Object 18">
                          <a:extLst>
                            <a:ext uri="{FF2B5EF4-FFF2-40B4-BE49-F238E27FC236}">
                              <a16:creationId xmlns:a16="http://schemas.microsoft.com/office/drawing/2014/main" id="{F02BAB2C-BABF-B2A7-2552-BA029BED3E2A}"/>
                            </a:ext>
                          </a:extLst>
                        </p:cNvPr>
                        <p:cNvPicPr>
                          <a:picLocks noChangeAspect="1" noChangeArrowheads="1"/>
                        </p:cNvPicPr>
                        <p:nvPr/>
                      </p:nvPicPr>
                      <p:blipFill>
                        <a:blip r:embed="rId13"/>
                        <a:srcRect/>
                        <a:stretch>
                          <a:fillRect/>
                        </a:stretch>
                      </p:blipFill>
                      <p:spPr bwMode="auto">
                        <a:xfrm>
                          <a:off x="5276850" y="5864225"/>
                          <a:ext cx="1547813" cy="517525"/>
                        </a:xfrm>
                        <a:prstGeom prst="rect">
                          <a:avLst/>
                        </a:prstGeom>
                        <a:noFill/>
                        <a:ln>
                          <a:noFill/>
                        </a:ln>
                      </p:spPr>
                    </p:pic>
                  </p:oleObj>
                </mc:Fallback>
              </mc:AlternateContent>
            </a:graphicData>
          </a:graphic>
        </p:graphicFrame>
        <p:sp>
          <p:nvSpPr>
            <p:cNvPr id="4" name="文本框 3">
              <a:extLst>
                <a:ext uri="{FF2B5EF4-FFF2-40B4-BE49-F238E27FC236}">
                  <a16:creationId xmlns:a16="http://schemas.microsoft.com/office/drawing/2014/main" id="{8692A453-61CA-2A11-9D8B-95062551978B}"/>
                </a:ext>
              </a:extLst>
            </p:cNvPr>
            <p:cNvSpPr txBox="1"/>
            <p:nvPr/>
          </p:nvSpPr>
          <p:spPr>
            <a:xfrm>
              <a:off x="329405" y="5865009"/>
              <a:ext cx="4689564" cy="461665"/>
            </a:xfrm>
            <a:prstGeom prst="rect">
              <a:avLst/>
            </a:prstGeom>
            <a:noFill/>
          </p:spPr>
          <p:txBody>
            <a:bodyPr wrap="square">
              <a:spAutoFit/>
            </a:bodyPr>
            <a:lstStyle/>
            <a:p>
              <a:r>
                <a:rPr lang="zh-CN" altLang="en-US" sz="2400" b="1" dirty="0">
                  <a:solidFill>
                    <a:srgbClr val="C00000"/>
                  </a:solidFill>
                  <a:ea typeface="黑体" panose="02010609060101010101" pitchFamily="49" charset="-122"/>
                </a:rPr>
                <a:t>表明载流导线产生的磁感应强度 </a:t>
              </a:r>
              <a:endParaRPr lang="zh-CN" altLang="en-US" sz="2400" dirty="0"/>
            </a:p>
          </p:txBody>
        </p:sp>
      </p:grpSp>
      <p:sp>
        <p:nvSpPr>
          <p:cNvPr id="5" name="Text Box 16">
            <a:extLst>
              <a:ext uri="{FF2B5EF4-FFF2-40B4-BE49-F238E27FC236}">
                <a16:creationId xmlns:a16="http://schemas.microsoft.com/office/drawing/2014/main" id="{07F86990-253A-3FD3-6AEC-DED07C28487D}"/>
              </a:ext>
            </a:extLst>
          </p:cNvPr>
          <p:cNvSpPr txBox="1">
            <a:spLocks noChangeArrowheads="1"/>
          </p:cNvSpPr>
          <p:nvPr/>
        </p:nvSpPr>
        <p:spPr bwMode="auto">
          <a:xfrm>
            <a:off x="5107974" y="3384184"/>
            <a:ext cx="3822268"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1" dirty="0">
                <a:latin typeface="黑体" panose="02010609060101010101" pitchFamily="49" charset="-122"/>
                <a:ea typeface="黑体" panose="02010609060101010101" pitchFamily="49" charset="-122"/>
              </a:rPr>
              <a:t>合力矩为零， 圆盘不动</a:t>
            </a:r>
          </a:p>
        </p:txBody>
      </p:sp>
      <p:graphicFrame>
        <p:nvGraphicFramePr>
          <p:cNvPr id="3" name="对象 2">
            <a:extLst>
              <a:ext uri="{FF2B5EF4-FFF2-40B4-BE49-F238E27FC236}">
                <a16:creationId xmlns:a16="http://schemas.microsoft.com/office/drawing/2014/main" id="{12AD1EC9-74D2-E3F8-7B68-3ABAC209383B}"/>
              </a:ext>
            </a:extLst>
          </p:cNvPr>
          <p:cNvGraphicFramePr>
            <a:graphicFrameLocks noChangeAspect="1"/>
          </p:cNvGraphicFramePr>
          <p:nvPr>
            <p:extLst>
              <p:ext uri="{D42A27DB-BD31-4B8C-83A1-F6EECF244321}">
                <p14:modId xmlns:p14="http://schemas.microsoft.com/office/powerpoint/2010/main" val="2556789858"/>
              </p:ext>
            </p:extLst>
          </p:nvPr>
        </p:nvGraphicFramePr>
        <p:xfrm>
          <a:off x="1804626" y="2509406"/>
          <a:ext cx="1081383" cy="413470"/>
        </p:xfrm>
        <a:graphic>
          <a:graphicData uri="http://schemas.openxmlformats.org/presentationml/2006/ole">
            <mc:AlternateContent xmlns:mc="http://schemas.openxmlformats.org/markup-compatibility/2006">
              <mc:Choice xmlns:v="urn:schemas-microsoft-com:vml" Requires="v">
                <p:oleObj spid="_x0000_s12307" name="Equation" r:id="rId14" imgW="431640" imgH="164880" progId="Equation.DSMT4">
                  <p:embed/>
                </p:oleObj>
              </mc:Choice>
              <mc:Fallback>
                <p:oleObj name="Equation" r:id="rId14" imgW="431640" imgH="164880" progId="Equation.DSMT4">
                  <p:embed/>
                  <p:pic>
                    <p:nvPicPr>
                      <p:cNvPr id="0" name=""/>
                      <p:cNvPicPr/>
                      <p:nvPr/>
                    </p:nvPicPr>
                    <p:blipFill>
                      <a:blip r:embed="rId15"/>
                      <a:stretch>
                        <a:fillRect/>
                      </a:stretch>
                    </p:blipFill>
                    <p:spPr>
                      <a:xfrm>
                        <a:off x="1804626" y="2509406"/>
                        <a:ext cx="1081383" cy="41347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2D3B1AC4-71C5-24D6-3347-DE42938C2BF0}"/>
              </a:ext>
            </a:extLst>
          </p:cNvPr>
          <p:cNvSpPr txBox="1"/>
          <p:nvPr/>
        </p:nvSpPr>
        <p:spPr>
          <a:xfrm>
            <a:off x="333131" y="2504630"/>
            <a:ext cx="1723549" cy="461665"/>
          </a:xfrm>
          <a:prstGeom prst="rect">
            <a:avLst/>
          </a:prstGeom>
          <a:noFill/>
        </p:spPr>
        <p:txBody>
          <a:bodyPr wrap="none" rtlCol="0">
            <a:spAutoFit/>
          </a:bodyPr>
          <a:lstStyle/>
          <a:p>
            <a:r>
              <a:rPr lang="zh-CN" altLang="en-US" sz="2400" dirty="0"/>
              <a:t>磁极受力：</a:t>
            </a:r>
          </a:p>
        </p:txBody>
      </p:sp>
      <p:sp>
        <p:nvSpPr>
          <p:cNvPr id="7" name="灯片编号占位符 6">
            <a:extLst>
              <a:ext uri="{FF2B5EF4-FFF2-40B4-BE49-F238E27FC236}">
                <a16:creationId xmlns:a16="http://schemas.microsoft.com/office/drawing/2014/main" id="{8172029F-3252-45FF-B847-1957F1642A14}"/>
              </a:ext>
            </a:extLst>
          </p:cNvPr>
          <p:cNvSpPr>
            <a:spLocks noGrp="1"/>
          </p:cNvSpPr>
          <p:nvPr>
            <p:ph type="sldNum" sz="quarter" idx="12"/>
          </p:nvPr>
        </p:nvSpPr>
        <p:spPr/>
        <p:txBody>
          <a:bodyPr/>
          <a:lstStyle/>
          <a:p>
            <a:fld id="{58258D96-079D-4C20-81AB-233530D9E2F7}" type="slidenum">
              <a:rPr lang="en-US" altLang="zh-CN" smtClean="0"/>
              <a:pPr/>
              <a:t>29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5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checkerboard(across)">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17" grpId="0"/>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6F94DC30-2EEA-F06A-018A-6B600C972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19" y="1561113"/>
            <a:ext cx="2608996" cy="198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01872F57-0E75-46CA-43E2-5F5A1957C45B}"/>
              </a:ext>
            </a:extLst>
          </p:cNvPr>
          <p:cNvSpPr txBox="1">
            <a:spLocks/>
          </p:cNvSpPr>
          <p:nvPr/>
        </p:nvSpPr>
        <p:spPr bwMode="auto">
          <a:xfrm>
            <a:off x="77539" y="249419"/>
            <a:ext cx="3681140" cy="460375"/>
          </a:xfrm>
          <a:prstGeom prst="rect">
            <a:avLst/>
          </a:prstGeom>
          <a:noFill/>
          <a:ln>
            <a:noFill/>
          </a:ln>
          <a:effectLst>
            <a:outerShdw blurRad="50800" dist="38100" dir="5400000" algn="t" rotWithShape="0">
              <a:prstClr val="black">
                <a:alpha val="40000"/>
              </a:prstClr>
            </a:outerShdw>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3600" dirty="0">
                <a:solidFill>
                  <a:srgbClr val="0000CC"/>
                </a:solidFill>
                <a:latin typeface="黑体" panose="02010609060101010101" pitchFamily="49" charset="-122"/>
                <a:ea typeface="黑体" panose="02010609060101010101" pitchFamily="49" charset="-122"/>
              </a:rPr>
              <a:t>一、早期磁现象</a:t>
            </a:r>
          </a:p>
        </p:txBody>
      </p:sp>
      <p:sp>
        <p:nvSpPr>
          <p:cNvPr id="12" name="圆角矩形 5">
            <a:extLst>
              <a:ext uri="{FF2B5EF4-FFF2-40B4-BE49-F238E27FC236}">
                <a16:creationId xmlns:a16="http://schemas.microsoft.com/office/drawing/2014/main" id="{E8672EAB-848F-2C1B-631A-03A964C02489}"/>
              </a:ext>
            </a:extLst>
          </p:cNvPr>
          <p:cNvSpPr/>
          <p:nvPr/>
        </p:nvSpPr>
        <p:spPr bwMode="auto">
          <a:xfrm>
            <a:off x="324531" y="908231"/>
            <a:ext cx="5569384" cy="92774"/>
          </a:xfrm>
          <a:prstGeom prst="roundRect">
            <a:avLst/>
          </a:prstGeom>
          <a:solidFill>
            <a:srgbClr val="FFC000"/>
          </a:solidFill>
          <a:ln w="9525" cap="flat" cmpd="sng" algn="ctr">
            <a:solidFill>
              <a:srgbClr val="FFC000"/>
            </a:solidFill>
            <a:prstDash val="solid"/>
            <a:round/>
            <a:headEnd type="none" w="med" len="med"/>
            <a:tailEnd type="none" w="med" len="med"/>
          </a:ln>
          <a:effectLst>
            <a:outerShdw blurRad="50800" dist="50800" dir="5400000" algn="ctr" rotWithShape="0">
              <a:schemeClr val="bg1"/>
            </a:outerShdw>
          </a:effectLst>
        </p:spPr>
        <p:txBody>
          <a:bodyPr/>
          <a:lstStyle/>
          <a:p>
            <a:pPr eaLnBrk="1" hangingPunct="1">
              <a:defRPr/>
            </a:pPr>
            <a:endParaRPr lang="zh-CN" altLang="en-US">
              <a:latin typeface="黑体" panose="02010609060101010101" pitchFamily="49" charset="-122"/>
              <a:ea typeface="黑体" panose="02010609060101010101" pitchFamily="49" charset="-122"/>
            </a:endParaRPr>
          </a:p>
        </p:txBody>
      </p:sp>
      <p:sp>
        <p:nvSpPr>
          <p:cNvPr id="14" name="Text Box 6">
            <a:extLst>
              <a:ext uri="{FF2B5EF4-FFF2-40B4-BE49-F238E27FC236}">
                <a16:creationId xmlns:a16="http://schemas.microsoft.com/office/drawing/2014/main" id="{84FD3819-A762-D31A-5831-8F2D797563AE}"/>
              </a:ext>
            </a:extLst>
          </p:cNvPr>
          <p:cNvSpPr txBox="1">
            <a:spLocks noChangeArrowheads="1"/>
          </p:cNvSpPr>
          <p:nvPr/>
        </p:nvSpPr>
        <p:spPr bwMode="auto">
          <a:xfrm>
            <a:off x="-160306" y="3717408"/>
            <a:ext cx="3581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solidFill>
                  <a:srgbClr val="0000CC"/>
                </a:solidFill>
                <a:latin typeface="黑体" panose="02010609060101010101" pitchFamily="49" charset="-122"/>
                <a:ea typeface="黑体" panose="02010609060101010101" pitchFamily="49" charset="-122"/>
              </a:rPr>
              <a:t>条形磁铁吸引铁屑</a:t>
            </a:r>
            <a:endParaRPr lang="en-US" altLang="zh-CN" sz="2400" dirty="0">
              <a:solidFill>
                <a:srgbClr val="0000CC"/>
              </a:solidFill>
              <a:latin typeface="黑体" panose="02010609060101010101" pitchFamily="49" charset="-122"/>
              <a:ea typeface="黑体" panose="02010609060101010101" pitchFamily="49" charset="-122"/>
            </a:endParaRPr>
          </a:p>
        </p:txBody>
      </p:sp>
      <p:sp>
        <p:nvSpPr>
          <p:cNvPr id="15" name="Text Box 9">
            <a:extLst>
              <a:ext uri="{FF2B5EF4-FFF2-40B4-BE49-F238E27FC236}">
                <a16:creationId xmlns:a16="http://schemas.microsoft.com/office/drawing/2014/main" id="{D29591CB-114A-D44D-29DE-CCA420118E99}"/>
              </a:ext>
            </a:extLst>
          </p:cNvPr>
          <p:cNvSpPr txBox="1">
            <a:spLocks noChangeArrowheads="1"/>
          </p:cNvSpPr>
          <p:nvPr/>
        </p:nvSpPr>
        <p:spPr bwMode="auto">
          <a:xfrm>
            <a:off x="5560955" y="3747835"/>
            <a:ext cx="3706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b="1" dirty="0">
                <a:solidFill>
                  <a:srgbClr val="0000CC"/>
                </a:solidFill>
                <a:latin typeface="黑体" panose="02010609060101010101" pitchFamily="49" charset="-122"/>
                <a:ea typeface="黑体" panose="02010609060101010101" pitchFamily="49" charset="-122"/>
              </a:rPr>
              <a:t>磁极之间的相互作用</a:t>
            </a:r>
            <a:endParaRPr lang="en-US" altLang="zh-CN" sz="2400" b="1" dirty="0">
              <a:solidFill>
                <a:srgbClr val="0000CC"/>
              </a:solidFill>
              <a:latin typeface="黑体" panose="02010609060101010101" pitchFamily="49" charset="-122"/>
              <a:ea typeface="黑体" panose="02010609060101010101" pitchFamily="49" charset="-122"/>
            </a:endParaRPr>
          </a:p>
        </p:txBody>
      </p:sp>
      <p:pic>
        <p:nvPicPr>
          <p:cNvPr id="16" name="Picture 2">
            <a:extLst>
              <a:ext uri="{FF2B5EF4-FFF2-40B4-BE49-F238E27FC236}">
                <a16:creationId xmlns:a16="http://schemas.microsoft.com/office/drawing/2014/main" id="{4793DCBC-B625-55E1-D83B-FD4C8A1F0479}"/>
              </a:ext>
            </a:extLst>
          </p:cNvPr>
          <p:cNvPicPr>
            <a:picLocks noChangeAspect="1"/>
          </p:cNvPicPr>
          <p:nvPr/>
        </p:nvPicPr>
        <p:blipFill>
          <a:blip r:embed="rId3"/>
          <a:stretch>
            <a:fillRect/>
          </a:stretch>
        </p:blipFill>
        <p:spPr>
          <a:xfrm>
            <a:off x="380228" y="1566378"/>
            <a:ext cx="2500332" cy="1988501"/>
          </a:xfrm>
          <a:prstGeom prst="rect">
            <a:avLst/>
          </a:prstGeom>
          <a:ln>
            <a:noFill/>
          </a:ln>
          <a:effectLst>
            <a:outerShdw blurRad="292100" dist="139700" dir="2700000" algn="tl" rotWithShape="0">
              <a:srgbClr val="333333">
                <a:alpha val="65000"/>
              </a:srgbClr>
            </a:outerShdw>
          </a:effectLst>
        </p:spPr>
      </p:pic>
      <p:pic>
        <p:nvPicPr>
          <p:cNvPr id="17" name="Picture 3">
            <a:extLst>
              <a:ext uri="{FF2B5EF4-FFF2-40B4-BE49-F238E27FC236}">
                <a16:creationId xmlns:a16="http://schemas.microsoft.com/office/drawing/2014/main" id="{7C64EFBE-A02D-9D69-FC0E-E3A59675D073}"/>
              </a:ext>
            </a:extLst>
          </p:cNvPr>
          <p:cNvPicPr>
            <a:picLocks noChangeAspect="1"/>
          </p:cNvPicPr>
          <p:nvPr/>
        </p:nvPicPr>
        <p:blipFill>
          <a:blip r:embed="rId4"/>
          <a:stretch>
            <a:fillRect/>
          </a:stretch>
        </p:blipFill>
        <p:spPr>
          <a:xfrm>
            <a:off x="6298274" y="1550021"/>
            <a:ext cx="2500332" cy="2010684"/>
          </a:xfrm>
          <a:prstGeom prst="rect">
            <a:avLst/>
          </a:prstGeom>
          <a:ln>
            <a:noFill/>
          </a:ln>
          <a:effectLst>
            <a:outerShdw blurRad="292100" dist="139700" dir="2700000" algn="tl" rotWithShape="0">
              <a:srgbClr val="333333">
                <a:alpha val="65000"/>
              </a:srgbClr>
            </a:outerShdw>
          </a:effectLst>
        </p:spPr>
      </p:pic>
      <p:sp>
        <p:nvSpPr>
          <p:cNvPr id="18" name="Text Box 67">
            <a:extLst>
              <a:ext uri="{FF2B5EF4-FFF2-40B4-BE49-F238E27FC236}">
                <a16:creationId xmlns:a16="http://schemas.microsoft.com/office/drawing/2014/main" id="{02E85915-A3A6-CEB7-3599-FF32616A312B}"/>
              </a:ext>
            </a:extLst>
          </p:cNvPr>
          <p:cNvSpPr txBox="1">
            <a:spLocks noChangeArrowheads="1"/>
          </p:cNvSpPr>
          <p:nvPr/>
        </p:nvSpPr>
        <p:spPr bwMode="auto">
          <a:xfrm>
            <a:off x="168198" y="4492074"/>
            <a:ext cx="83052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0"/>
              </a:spcBef>
              <a:buClrTx/>
              <a:buSzTx/>
              <a:buFont typeface="Wingdings" panose="05000000000000000000" pitchFamily="2" charset="2"/>
              <a:buChar char="u"/>
            </a:pPr>
            <a:r>
              <a:rPr lang="zh-CN" altLang="en-US" sz="2800" b="1" dirty="0">
                <a:latin typeface="黑体" panose="02010609060101010101" pitchFamily="49" charset="-122"/>
                <a:ea typeface="黑体" panose="02010609060101010101" pitchFamily="49" charset="-122"/>
              </a:rPr>
              <a:t>条形磁铁或磁针两端磁性特别强～</a:t>
            </a:r>
            <a:r>
              <a:rPr lang="zh-CN" altLang="en-US" sz="2800" b="1" dirty="0">
                <a:solidFill>
                  <a:srgbClr val="0000CC"/>
                </a:solidFill>
                <a:latin typeface="黑体" panose="02010609060101010101" pitchFamily="49" charset="-122"/>
                <a:ea typeface="黑体" panose="02010609060101010101" pitchFamily="49" charset="-122"/>
              </a:rPr>
              <a:t>磁极（</a:t>
            </a:r>
            <a:r>
              <a:rPr lang="en-US" altLang="zh-CN" sz="2800" b="1" dirty="0">
                <a:solidFill>
                  <a:srgbClr val="0000CC"/>
                </a:solidFill>
                <a:latin typeface="黑体" panose="02010609060101010101" pitchFamily="49" charset="-122"/>
                <a:ea typeface="黑体" panose="02010609060101010101" pitchFamily="49" charset="-122"/>
              </a:rPr>
              <a:t>N,S</a:t>
            </a:r>
            <a:r>
              <a:rPr lang="zh-CN" altLang="en-US" sz="2800" b="1" dirty="0">
                <a:solidFill>
                  <a:srgbClr val="0000CC"/>
                </a:solidFill>
                <a:latin typeface="黑体" panose="02010609060101010101" pitchFamily="49" charset="-122"/>
                <a:ea typeface="黑体" panose="02010609060101010101" pitchFamily="49" charset="-122"/>
              </a:rPr>
              <a:t>）</a:t>
            </a:r>
          </a:p>
        </p:txBody>
      </p:sp>
      <p:sp>
        <p:nvSpPr>
          <p:cNvPr id="19" name="Text Box 68">
            <a:extLst>
              <a:ext uri="{FF2B5EF4-FFF2-40B4-BE49-F238E27FC236}">
                <a16:creationId xmlns:a16="http://schemas.microsoft.com/office/drawing/2014/main" id="{1A278E2B-6DA7-1A88-E178-C1210D4AE394}"/>
              </a:ext>
            </a:extLst>
          </p:cNvPr>
          <p:cNvSpPr txBox="1">
            <a:spLocks noChangeArrowheads="1"/>
          </p:cNvSpPr>
          <p:nvPr/>
        </p:nvSpPr>
        <p:spPr bwMode="auto">
          <a:xfrm>
            <a:off x="180708" y="5192213"/>
            <a:ext cx="56957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0"/>
              </a:spcBef>
              <a:buClrTx/>
              <a:buSzTx/>
              <a:buFont typeface="Wingdings" panose="05000000000000000000" pitchFamily="2" charset="2"/>
              <a:buChar char="u"/>
            </a:pPr>
            <a:r>
              <a:rPr lang="zh-CN" altLang="en-US" sz="2800" b="1" dirty="0">
                <a:latin typeface="黑体" panose="02010609060101010101" pitchFamily="49" charset="-122"/>
                <a:ea typeface="黑体" panose="02010609060101010101" pitchFamily="49" charset="-122"/>
              </a:rPr>
              <a:t>同性磁极相斥，异性磁极相吸。</a:t>
            </a:r>
          </a:p>
        </p:txBody>
      </p:sp>
      <p:sp>
        <p:nvSpPr>
          <p:cNvPr id="20" name="Text Box 6">
            <a:extLst>
              <a:ext uri="{FF2B5EF4-FFF2-40B4-BE49-F238E27FC236}">
                <a16:creationId xmlns:a16="http://schemas.microsoft.com/office/drawing/2014/main" id="{FC77090E-2CBE-835D-36A6-2599DD4C50F8}"/>
              </a:ext>
            </a:extLst>
          </p:cNvPr>
          <p:cNvSpPr txBox="1">
            <a:spLocks noChangeArrowheads="1"/>
          </p:cNvSpPr>
          <p:nvPr/>
        </p:nvSpPr>
        <p:spPr bwMode="auto">
          <a:xfrm>
            <a:off x="2798717" y="3727516"/>
            <a:ext cx="3581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solidFill>
                  <a:srgbClr val="0000CC"/>
                </a:solidFill>
                <a:latin typeface="黑体" panose="02010609060101010101" pitchFamily="49" charset="-122"/>
                <a:ea typeface="黑体" panose="02010609060101010101" pitchFamily="49" charset="-122"/>
              </a:rPr>
              <a:t>司南</a:t>
            </a:r>
            <a:endParaRPr lang="en-US" altLang="zh-CN" sz="2400" dirty="0">
              <a:solidFill>
                <a:srgbClr val="0000CC"/>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391C3DD6-1B1A-49D5-A996-61D131759996}"/>
              </a:ext>
            </a:extLst>
          </p:cNvPr>
          <p:cNvSpPr txBox="1"/>
          <p:nvPr/>
        </p:nvSpPr>
        <p:spPr>
          <a:xfrm>
            <a:off x="3758679" y="229100"/>
            <a:ext cx="2445248" cy="584775"/>
          </a:xfrm>
          <a:prstGeom prst="rect">
            <a:avLst/>
          </a:prstGeom>
          <a:noFill/>
        </p:spPr>
        <p:txBody>
          <a:bodyPr wrap="square">
            <a:spAutoFit/>
          </a:bodyPr>
          <a:lstStyle/>
          <a:p>
            <a:r>
              <a:rPr lang="zh-CN" altLang="en-US" sz="3200" b="1" dirty="0">
                <a:ea typeface="黑体" panose="02010609060101010101" pitchFamily="49" charset="-122"/>
                <a:cs typeface="Times New Roman" panose="02020603050405020304" pitchFamily="18" charset="0"/>
              </a:rPr>
              <a:t>磁铁</a:t>
            </a:r>
            <a:r>
              <a:rPr lang="zh-CN" altLang="en-US" sz="3200" b="1" dirty="0">
                <a:solidFill>
                  <a:srgbClr val="000000"/>
                </a:solidFill>
                <a:latin typeface="宋体e眠副浡渀." charset="-122"/>
                <a:ea typeface="黑体" panose="02010609060101010101" pitchFamily="49" charset="-122"/>
                <a:cs typeface="Times New Roman" panose="02020603050405020304" pitchFamily="18" charset="0"/>
              </a:rPr>
              <a:t>⇔</a:t>
            </a:r>
            <a:r>
              <a:rPr lang="zh-CN" altLang="en-US" sz="3200" b="1" dirty="0">
                <a:ea typeface="黑体" panose="02010609060101010101" pitchFamily="49" charset="-122"/>
                <a:cs typeface="Times New Roman" panose="02020603050405020304" pitchFamily="18" charset="0"/>
              </a:rPr>
              <a:t>磁铁</a:t>
            </a:r>
            <a:endParaRPr lang="zh-CN" altLang="en-US" sz="3200" dirty="0"/>
          </a:p>
        </p:txBody>
      </p:sp>
      <p:sp>
        <p:nvSpPr>
          <p:cNvPr id="2" name="灯片编号占位符 1">
            <a:extLst>
              <a:ext uri="{FF2B5EF4-FFF2-40B4-BE49-F238E27FC236}">
                <a16:creationId xmlns:a16="http://schemas.microsoft.com/office/drawing/2014/main" id="{AEACC518-34F9-48A2-B7C9-00AC85F50A0F}"/>
              </a:ext>
            </a:extLst>
          </p:cNvPr>
          <p:cNvSpPr>
            <a:spLocks noGrp="1"/>
          </p:cNvSpPr>
          <p:nvPr>
            <p:ph type="sldNum" sz="quarter" idx="12"/>
          </p:nvPr>
        </p:nvSpPr>
        <p:spPr/>
        <p:txBody>
          <a:bodyPr/>
          <a:lstStyle/>
          <a:p>
            <a:fld id="{565CE74E-AB26-4998-AD42-012C4C1AD076}" type="slidenum">
              <a:rPr lang="zh-CN" altLang="en-US" smtClean="0"/>
              <a:t>3</a:t>
            </a:fld>
            <a:endParaRPr lang="zh-CN" altLang="en-US"/>
          </a:p>
        </p:txBody>
      </p:sp>
    </p:spTree>
    <p:extLst>
      <p:ext uri="{BB962C8B-B14F-4D97-AF65-F5344CB8AC3E}">
        <p14:creationId xmlns:p14="http://schemas.microsoft.com/office/powerpoint/2010/main" val="290216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utoUpdateAnimBg="0"/>
      <p:bldP spid="19" grpId="0" autoUpdateAnimBg="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a:extLst>
              <a:ext uri="{FF2B5EF4-FFF2-40B4-BE49-F238E27FC236}">
                <a16:creationId xmlns:a16="http://schemas.microsoft.com/office/drawing/2014/main" id="{EA540A4D-8788-DFED-BF28-6A0523B94470}"/>
              </a:ext>
            </a:extLst>
          </p:cNvPr>
          <p:cNvSpPr>
            <a:spLocks noGrp="1" noChangeArrowheads="1"/>
          </p:cNvSpPr>
          <p:nvPr>
            <p:ph type="title"/>
          </p:nvPr>
        </p:nvSpPr>
        <p:spPr>
          <a:xfrm>
            <a:off x="39285" y="257968"/>
            <a:ext cx="9144000" cy="708025"/>
          </a:xfrm>
        </p:spPr>
        <p:txBody>
          <a:bodyPr/>
          <a:lstStyle/>
          <a:p>
            <a:pPr eaLnBrk="1" hangingPunct="1"/>
            <a:r>
              <a:rPr lang="en-US" altLang="zh-CN" sz="4000" b="1" dirty="0"/>
              <a:t>2</a:t>
            </a:r>
            <a:r>
              <a:rPr lang="zh-CN" altLang="en-US" sz="4000" b="1" dirty="0"/>
              <a:t>、</a:t>
            </a:r>
            <a:r>
              <a:rPr lang="zh-CN" altLang="en-US" sz="4000" b="1" dirty="0">
                <a:ea typeface="华文中宋" panose="02010600040101010101" pitchFamily="2" charset="-122"/>
              </a:rPr>
              <a:t>毕奥－萨伐尔定律</a:t>
            </a:r>
          </a:p>
        </p:txBody>
      </p:sp>
      <p:graphicFrame>
        <p:nvGraphicFramePr>
          <p:cNvPr id="8" name="Object 1028">
            <a:extLst>
              <a:ext uri="{FF2B5EF4-FFF2-40B4-BE49-F238E27FC236}">
                <a16:creationId xmlns:a16="http://schemas.microsoft.com/office/drawing/2014/main" id="{51CF7497-F8EA-FB4D-A0C8-D753F2C683FD}"/>
              </a:ext>
            </a:extLst>
          </p:cNvPr>
          <p:cNvGraphicFramePr>
            <a:graphicFrameLocks noChangeAspect="1"/>
          </p:cNvGraphicFramePr>
          <p:nvPr>
            <p:extLst>
              <p:ext uri="{D42A27DB-BD31-4B8C-83A1-F6EECF244321}">
                <p14:modId xmlns:p14="http://schemas.microsoft.com/office/powerpoint/2010/main" val="606232326"/>
              </p:ext>
            </p:extLst>
          </p:nvPr>
        </p:nvGraphicFramePr>
        <p:xfrm>
          <a:off x="279565" y="4443902"/>
          <a:ext cx="5905773" cy="1333942"/>
        </p:xfrm>
        <a:graphic>
          <a:graphicData uri="http://schemas.openxmlformats.org/presentationml/2006/ole">
            <mc:AlternateContent xmlns:mc="http://schemas.openxmlformats.org/markup-compatibility/2006">
              <mc:Choice xmlns:v="urn:schemas-microsoft-com:vml" Requires="v">
                <p:oleObj spid="_x0000_s13319" name="Equation" r:id="rId3" imgW="2349500" imgH="533400" progId="Equation.DSMT4">
                  <p:embed/>
                </p:oleObj>
              </mc:Choice>
              <mc:Fallback>
                <p:oleObj name="Equation" r:id="rId3" imgW="2349500" imgH="533400" progId="Equation.DSMT4">
                  <p:embed/>
                  <p:pic>
                    <p:nvPicPr>
                      <p:cNvPr id="8" name="Object 1028">
                        <a:extLst>
                          <a:ext uri="{FF2B5EF4-FFF2-40B4-BE49-F238E27FC236}">
                            <a16:creationId xmlns:a16="http://schemas.microsoft.com/office/drawing/2014/main" id="{51CF7497-F8EA-FB4D-A0C8-D753F2C68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65" y="4443902"/>
                        <a:ext cx="5905773" cy="1333942"/>
                      </a:xfrm>
                      <a:prstGeom prst="rect">
                        <a:avLst/>
                      </a:prstGeom>
                      <a:noFill/>
                      <a:ln>
                        <a:noFill/>
                      </a:ln>
                      <a:extLst/>
                    </p:spPr>
                  </p:pic>
                </p:oleObj>
              </mc:Fallback>
            </mc:AlternateContent>
          </a:graphicData>
        </a:graphic>
      </p:graphicFrame>
      <p:sp>
        <p:nvSpPr>
          <p:cNvPr id="9" name="Text Box 1032">
            <a:extLst>
              <a:ext uri="{FF2B5EF4-FFF2-40B4-BE49-F238E27FC236}">
                <a16:creationId xmlns:a16="http://schemas.microsoft.com/office/drawing/2014/main" id="{DC6850DC-6B88-7397-6534-874EDF968B63}"/>
              </a:ext>
            </a:extLst>
          </p:cNvPr>
          <p:cNvSpPr txBox="1">
            <a:spLocks noChangeArrowheads="1"/>
          </p:cNvSpPr>
          <p:nvPr/>
        </p:nvSpPr>
        <p:spPr bwMode="auto">
          <a:xfrm>
            <a:off x="440977" y="6061075"/>
            <a:ext cx="79357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单位：特斯拉（国际单位制）， </a:t>
            </a:r>
            <a:r>
              <a:rPr lang="en-US" altLang="zh-CN" sz="2800"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Gs</a:t>
            </a:r>
            <a:r>
              <a:rPr lang="zh-CN" altLang="en-US" sz="2800"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err="1">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cgs</a:t>
            </a:r>
            <a:r>
              <a:rPr lang="zh-CN" altLang="en-US" sz="2800" dirty="0">
                <a:solidFill>
                  <a:schemeClr val="folHlink"/>
                </a:solidFill>
                <a:latin typeface="Times New Roman" panose="02020603050405020304" pitchFamily="18" charset="0"/>
                <a:ea typeface="黑体" panose="02010609060101010101" pitchFamily="49" charset="-122"/>
                <a:cs typeface="Times New Roman" panose="02020603050405020304" pitchFamily="18" charset="0"/>
              </a:rPr>
              <a:t>单位制）</a:t>
            </a:r>
          </a:p>
        </p:txBody>
      </p:sp>
      <p:graphicFrame>
        <p:nvGraphicFramePr>
          <p:cNvPr id="10" name="Object 5">
            <a:extLst>
              <a:ext uri="{FF2B5EF4-FFF2-40B4-BE49-F238E27FC236}">
                <a16:creationId xmlns:a16="http://schemas.microsoft.com/office/drawing/2014/main" id="{F4890F9D-BBE9-D95F-1DBF-D0C62A540ECB}"/>
              </a:ext>
            </a:extLst>
          </p:cNvPr>
          <p:cNvGraphicFramePr>
            <a:graphicFrameLocks noChangeAspect="1"/>
          </p:cNvGraphicFramePr>
          <p:nvPr>
            <p:extLst>
              <p:ext uri="{D42A27DB-BD31-4B8C-83A1-F6EECF244321}">
                <p14:modId xmlns:p14="http://schemas.microsoft.com/office/powerpoint/2010/main" val="3311081762"/>
              </p:ext>
            </p:extLst>
          </p:nvPr>
        </p:nvGraphicFramePr>
        <p:xfrm>
          <a:off x="546100" y="2441575"/>
          <a:ext cx="3286125" cy="1354138"/>
        </p:xfrm>
        <a:graphic>
          <a:graphicData uri="http://schemas.openxmlformats.org/presentationml/2006/ole">
            <mc:AlternateContent xmlns:mc="http://schemas.openxmlformats.org/markup-compatibility/2006">
              <mc:Choice xmlns:v="urn:schemas-microsoft-com:vml" Requires="v">
                <p:oleObj spid="_x0000_s13320" name="Equation" r:id="rId5" imgW="1015920" imgH="419040" progId="Equation.DSMT4">
                  <p:embed/>
                </p:oleObj>
              </mc:Choice>
              <mc:Fallback>
                <p:oleObj name="Equation" r:id="rId5" imgW="1015920" imgH="419040" progId="Equation.DSMT4">
                  <p:embed/>
                  <p:pic>
                    <p:nvPicPr>
                      <p:cNvPr id="10" name="Object 5">
                        <a:extLst>
                          <a:ext uri="{FF2B5EF4-FFF2-40B4-BE49-F238E27FC236}">
                            <a16:creationId xmlns:a16="http://schemas.microsoft.com/office/drawing/2014/main" id="{F4890F9D-BBE9-D95F-1DBF-D0C62A540ECB}"/>
                          </a:ext>
                        </a:extLst>
                      </p:cNvPr>
                      <p:cNvPicPr>
                        <a:picLocks noChangeAspect="1" noChangeArrowheads="1"/>
                      </p:cNvPicPr>
                      <p:nvPr/>
                    </p:nvPicPr>
                    <p:blipFill>
                      <a:blip r:embed="rId6"/>
                      <a:srcRect/>
                      <a:stretch>
                        <a:fillRect/>
                      </a:stretch>
                    </p:blipFill>
                    <p:spPr bwMode="auto">
                      <a:xfrm>
                        <a:off x="546100" y="2441575"/>
                        <a:ext cx="3286125" cy="135413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7">
            <a:extLst>
              <a:ext uri="{FF2B5EF4-FFF2-40B4-BE49-F238E27FC236}">
                <a16:creationId xmlns:a16="http://schemas.microsoft.com/office/drawing/2014/main" id="{54200F2E-9515-76D1-A7CB-13664AC74226}"/>
              </a:ext>
            </a:extLst>
          </p:cNvPr>
          <p:cNvSpPr txBox="1">
            <a:spLocks noChangeArrowheads="1"/>
          </p:cNvSpPr>
          <p:nvPr/>
        </p:nvSpPr>
        <p:spPr bwMode="auto">
          <a:xfrm>
            <a:off x="227013" y="1062038"/>
            <a:ext cx="3924300" cy="12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ClrTx/>
              <a:buSzTx/>
              <a:buFontTx/>
              <a:buNone/>
            </a:pPr>
            <a:r>
              <a:rPr lang="zh-CN" altLang="en-US" sz="2800" b="1" dirty="0">
                <a:latin typeface="黑体" panose="02010609060101010101" pitchFamily="49" charset="-122"/>
                <a:ea typeface="黑体" panose="02010609060101010101" pitchFamily="49" charset="-122"/>
              </a:rPr>
              <a:t>线电流元在距其为</a:t>
            </a:r>
            <a:r>
              <a:rPr lang="en-US" altLang="zh-CN" sz="2800" b="1" dirty="0">
                <a:latin typeface="黑体" panose="02010609060101010101" pitchFamily="49" charset="-122"/>
                <a:ea typeface="黑体" panose="02010609060101010101" pitchFamily="49" charset="-122"/>
              </a:rPr>
              <a:t>r</a:t>
            </a:r>
            <a:r>
              <a:rPr lang="zh-CN" altLang="en-US" sz="2800" b="1" dirty="0">
                <a:latin typeface="黑体" panose="02010609060101010101" pitchFamily="49" charset="-122"/>
                <a:ea typeface="黑体" panose="02010609060101010101" pitchFamily="49" charset="-122"/>
              </a:rPr>
              <a:t>远处的磁感应强度：</a:t>
            </a:r>
          </a:p>
        </p:txBody>
      </p:sp>
      <p:pic>
        <p:nvPicPr>
          <p:cNvPr id="12" name="Picture 11">
            <a:extLst>
              <a:ext uri="{FF2B5EF4-FFF2-40B4-BE49-F238E27FC236}">
                <a16:creationId xmlns:a16="http://schemas.microsoft.com/office/drawing/2014/main" id="{A8659979-65ED-4460-A9CF-6910473B1020}"/>
              </a:ext>
            </a:extLst>
          </p:cNvPr>
          <p:cNvPicPr>
            <a:picLocks noChangeAspect="1"/>
          </p:cNvPicPr>
          <p:nvPr/>
        </p:nvPicPr>
        <p:blipFill>
          <a:blip r:embed="rId7"/>
          <a:stretch>
            <a:fillRect/>
          </a:stretch>
        </p:blipFill>
        <p:spPr>
          <a:xfrm>
            <a:off x="4864100" y="796925"/>
            <a:ext cx="4046538" cy="3263900"/>
          </a:xfrm>
          <a:prstGeom prst="rect">
            <a:avLst/>
          </a:prstGeom>
          <a:ln>
            <a:noFill/>
          </a:ln>
          <a:effectLst>
            <a:outerShdw blurRad="292100" dist="139700" dir="2700000" algn="tl" rotWithShape="0">
              <a:srgbClr val="333333">
                <a:alpha val="65000"/>
              </a:srgbClr>
            </a:outerShdw>
          </a:effectLst>
        </p:spPr>
      </p:pic>
      <p:sp>
        <p:nvSpPr>
          <p:cNvPr id="2" name="灯片编号占位符 1">
            <a:extLst>
              <a:ext uri="{FF2B5EF4-FFF2-40B4-BE49-F238E27FC236}">
                <a16:creationId xmlns:a16="http://schemas.microsoft.com/office/drawing/2014/main" id="{0AD93F10-CDE9-4D28-BE32-902F8B54E2D0}"/>
              </a:ext>
            </a:extLst>
          </p:cNvPr>
          <p:cNvSpPr>
            <a:spLocks noGrp="1"/>
          </p:cNvSpPr>
          <p:nvPr>
            <p:ph type="sldNum" sz="quarter" idx="12"/>
          </p:nvPr>
        </p:nvSpPr>
        <p:spPr/>
        <p:txBody>
          <a:bodyPr/>
          <a:lstStyle/>
          <a:p>
            <a:fld id="{58258D96-079D-4C20-81AB-233530D9E2F7}" type="slidenum">
              <a:rPr lang="en-US" altLang="zh-CN" smtClean="0"/>
              <a:pPr/>
              <a:t>30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720E6D7F-23E3-467C-2592-1E765BEE99A0}"/>
              </a:ext>
            </a:extLst>
          </p:cNvPr>
          <p:cNvSpPr>
            <a:spLocks noChangeArrowheads="1"/>
          </p:cNvSpPr>
          <p:nvPr/>
        </p:nvSpPr>
        <p:spPr bwMode="auto">
          <a:xfrm>
            <a:off x="227013" y="16437"/>
            <a:ext cx="8916987" cy="12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800" dirty="0">
                <a:latin typeface="黑体" panose="02010609060101010101" pitchFamily="49" charset="-122"/>
                <a:ea typeface="黑体" panose="02010609060101010101" pitchFamily="49" charset="-122"/>
              </a:rPr>
              <a:t>电流元产生磁场本质上是电流元中的电荷定向运动产生磁场，如何表述运动电荷产生的磁场？</a:t>
            </a:r>
            <a:endParaRPr lang="zh-CN" altLang="en-US" sz="2800" dirty="0">
              <a:solidFill>
                <a:srgbClr val="0000FF"/>
              </a:solidFill>
              <a:latin typeface="黑体" panose="02010609060101010101" pitchFamily="49" charset="-122"/>
              <a:ea typeface="黑体" panose="02010609060101010101" pitchFamily="49" charset="-122"/>
            </a:endParaRPr>
          </a:p>
        </p:txBody>
      </p:sp>
      <p:pic>
        <p:nvPicPr>
          <p:cNvPr id="8" name="Picture 7">
            <a:extLst>
              <a:ext uri="{FF2B5EF4-FFF2-40B4-BE49-F238E27FC236}">
                <a16:creationId xmlns:a16="http://schemas.microsoft.com/office/drawing/2014/main" id="{57BE96C8-7088-4BEB-A2BA-BFE1A9EACF20}"/>
              </a:ext>
            </a:extLst>
          </p:cNvPr>
          <p:cNvPicPr>
            <a:picLocks noChangeAspect="1"/>
          </p:cNvPicPr>
          <p:nvPr/>
        </p:nvPicPr>
        <p:blipFill>
          <a:blip r:embed="rId4"/>
          <a:stretch>
            <a:fillRect/>
          </a:stretch>
        </p:blipFill>
        <p:spPr>
          <a:xfrm>
            <a:off x="6086571" y="1686092"/>
            <a:ext cx="2984500" cy="2405063"/>
          </a:xfrm>
          <a:prstGeom prst="rect">
            <a:avLst/>
          </a:prstGeom>
          <a:ln>
            <a:noFill/>
          </a:ln>
          <a:effectLst>
            <a:outerShdw blurRad="292100" dist="139700" dir="2700000" algn="tl" rotWithShape="0">
              <a:srgbClr val="333333">
                <a:alpha val="65000"/>
              </a:srgbClr>
            </a:outerShdw>
          </a:effectLst>
        </p:spPr>
      </p:pic>
      <p:graphicFrame>
        <p:nvGraphicFramePr>
          <p:cNvPr id="9" name="Object 5">
            <a:extLst>
              <a:ext uri="{FF2B5EF4-FFF2-40B4-BE49-F238E27FC236}">
                <a16:creationId xmlns:a16="http://schemas.microsoft.com/office/drawing/2014/main" id="{17C6D5ED-2C98-D754-B475-1F7EC1A586AC}"/>
              </a:ext>
            </a:extLst>
          </p:cNvPr>
          <p:cNvGraphicFramePr>
            <a:graphicFrameLocks noChangeAspect="1"/>
          </p:cNvGraphicFramePr>
          <p:nvPr>
            <p:extLst/>
          </p:nvPr>
        </p:nvGraphicFramePr>
        <p:xfrm>
          <a:off x="441310" y="1687506"/>
          <a:ext cx="2787650" cy="1168400"/>
        </p:xfrm>
        <a:graphic>
          <a:graphicData uri="http://schemas.openxmlformats.org/presentationml/2006/ole">
            <mc:AlternateContent xmlns:mc="http://schemas.openxmlformats.org/markup-compatibility/2006">
              <mc:Choice xmlns:v="urn:schemas-microsoft-com:vml" Requires="v">
                <p:oleObj spid="_x0000_s17410" name="Equation" r:id="rId5" imgW="1028520" imgH="431640" progId="Equation.DSMT4">
                  <p:embed/>
                </p:oleObj>
              </mc:Choice>
              <mc:Fallback>
                <p:oleObj name="Equation" r:id="rId5" imgW="1028520" imgH="431640" progId="Equation.DSMT4">
                  <p:embed/>
                  <p:pic>
                    <p:nvPicPr>
                      <p:cNvPr id="9" name="Object 5">
                        <a:extLst>
                          <a:ext uri="{FF2B5EF4-FFF2-40B4-BE49-F238E27FC236}">
                            <a16:creationId xmlns:a16="http://schemas.microsoft.com/office/drawing/2014/main" id="{17C6D5ED-2C98-D754-B475-1F7EC1A586AC}"/>
                          </a:ext>
                        </a:extLst>
                      </p:cNvPr>
                      <p:cNvPicPr>
                        <a:picLocks noChangeAspect="1" noChangeArrowheads="1"/>
                      </p:cNvPicPr>
                      <p:nvPr/>
                    </p:nvPicPr>
                    <p:blipFill>
                      <a:blip r:embed="rId6"/>
                      <a:srcRect/>
                      <a:stretch>
                        <a:fillRect/>
                      </a:stretch>
                    </p:blipFill>
                    <p:spPr bwMode="auto">
                      <a:xfrm>
                        <a:off x="441310" y="1687506"/>
                        <a:ext cx="2787650" cy="1168400"/>
                      </a:xfrm>
                      <a:prstGeom prst="rect">
                        <a:avLst/>
                      </a:prstGeom>
                      <a:noFill/>
                      <a:ln>
                        <a:noFill/>
                      </a:ln>
                    </p:spPr>
                  </p:pic>
                </p:oleObj>
              </mc:Fallback>
            </mc:AlternateContent>
          </a:graphicData>
        </a:graphic>
      </p:graphicFrame>
      <p:pic>
        <p:nvPicPr>
          <p:cNvPr id="10" name="Picture 9">
            <a:hlinkClick r:id="rId7" action="ppaction://hlinkfile"/>
            <a:extLst>
              <a:ext uri="{FF2B5EF4-FFF2-40B4-BE49-F238E27FC236}">
                <a16:creationId xmlns:a16="http://schemas.microsoft.com/office/drawing/2014/main" id="{59D3FD4F-EDD5-4FEC-BEEA-84FBAEE855E5}"/>
              </a:ext>
            </a:extLst>
          </p:cNvPr>
          <p:cNvPicPr>
            <a:picLocks noChangeAspect="1"/>
          </p:cNvPicPr>
          <p:nvPr/>
        </p:nvPicPr>
        <p:blipFill>
          <a:blip r:embed="rId8"/>
          <a:stretch>
            <a:fillRect/>
          </a:stretch>
        </p:blipFill>
        <p:spPr>
          <a:xfrm>
            <a:off x="458728" y="4107587"/>
            <a:ext cx="2590800" cy="2425700"/>
          </a:xfrm>
          <a:prstGeom prst="rect">
            <a:avLst/>
          </a:prstGeom>
          <a:ln>
            <a:noFill/>
          </a:ln>
          <a:effectLst>
            <a:outerShdw blurRad="292100" dist="139700" dir="2700000" algn="tl" rotWithShape="0">
              <a:srgbClr val="333333">
                <a:alpha val="65000"/>
              </a:srgbClr>
            </a:outerShdw>
          </a:effectLst>
        </p:spPr>
      </p:pic>
      <p:graphicFrame>
        <p:nvGraphicFramePr>
          <p:cNvPr id="2" name="对象 1">
            <a:extLst>
              <a:ext uri="{FF2B5EF4-FFF2-40B4-BE49-F238E27FC236}">
                <a16:creationId xmlns:a16="http://schemas.microsoft.com/office/drawing/2014/main" id="{836AF625-8879-127E-DF98-EC93AA7B32DD}"/>
              </a:ext>
            </a:extLst>
          </p:cNvPr>
          <p:cNvGraphicFramePr>
            <a:graphicFrameLocks noChangeAspect="1"/>
          </p:cNvGraphicFramePr>
          <p:nvPr>
            <p:extLst/>
          </p:nvPr>
        </p:nvGraphicFramePr>
        <p:xfrm>
          <a:off x="3368188" y="4737054"/>
          <a:ext cx="2634635" cy="1166767"/>
        </p:xfrm>
        <a:graphic>
          <a:graphicData uri="http://schemas.openxmlformats.org/presentationml/2006/ole">
            <mc:AlternateContent xmlns:mc="http://schemas.openxmlformats.org/markup-compatibility/2006">
              <mc:Choice xmlns:v="urn:schemas-microsoft-com:vml" Requires="v">
                <p:oleObj spid="_x0000_s17411" name="Equation" r:id="rId9" imgW="888840" imgH="393480" progId="Equation.DSMT4">
                  <p:embed/>
                </p:oleObj>
              </mc:Choice>
              <mc:Fallback>
                <p:oleObj name="Equation" r:id="rId9" imgW="888840" imgH="393480" progId="Equation.DSMT4">
                  <p:embed/>
                  <p:pic>
                    <p:nvPicPr>
                      <p:cNvPr id="2" name="对象 1">
                        <a:extLst>
                          <a:ext uri="{FF2B5EF4-FFF2-40B4-BE49-F238E27FC236}">
                            <a16:creationId xmlns:a16="http://schemas.microsoft.com/office/drawing/2014/main" id="{836AF625-8879-127E-DF98-EC93AA7B32DD}"/>
                          </a:ext>
                        </a:extLst>
                      </p:cNvPr>
                      <p:cNvPicPr/>
                      <p:nvPr/>
                    </p:nvPicPr>
                    <p:blipFill>
                      <a:blip r:embed="rId10"/>
                      <a:stretch>
                        <a:fillRect/>
                      </a:stretch>
                    </p:blipFill>
                    <p:spPr>
                      <a:xfrm>
                        <a:off x="3368188" y="4737054"/>
                        <a:ext cx="2634635" cy="1166767"/>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5EB72051-EA77-036F-C747-F49D9CD8A95D}"/>
              </a:ext>
            </a:extLst>
          </p:cNvPr>
          <p:cNvGraphicFramePr>
            <a:graphicFrameLocks noChangeAspect="1"/>
          </p:cNvGraphicFramePr>
          <p:nvPr>
            <p:extLst/>
          </p:nvPr>
        </p:nvGraphicFramePr>
        <p:xfrm>
          <a:off x="6571904" y="4718721"/>
          <a:ext cx="2402167" cy="1166767"/>
        </p:xfrm>
        <a:graphic>
          <a:graphicData uri="http://schemas.openxmlformats.org/presentationml/2006/ole">
            <mc:AlternateContent xmlns:mc="http://schemas.openxmlformats.org/markup-compatibility/2006">
              <mc:Choice xmlns:v="urn:schemas-microsoft-com:vml" Requires="v">
                <p:oleObj spid="_x0000_s17412" name="Equation" r:id="rId11" imgW="888840" imgH="431640" progId="Equation.DSMT4">
                  <p:embed/>
                </p:oleObj>
              </mc:Choice>
              <mc:Fallback>
                <p:oleObj name="Equation" r:id="rId11" imgW="888840" imgH="431640" progId="Equation.DSMT4">
                  <p:embed/>
                  <p:pic>
                    <p:nvPicPr>
                      <p:cNvPr id="3" name="对象 2">
                        <a:extLst>
                          <a:ext uri="{FF2B5EF4-FFF2-40B4-BE49-F238E27FC236}">
                            <a16:creationId xmlns:a16="http://schemas.microsoft.com/office/drawing/2014/main" id="{5EB72051-EA77-036F-C747-F49D9CD8A95D}"/>
                          </a:ext>
                        </a:extLst>
                      </p:cNvPr>
                      <p:cNvPicPr/>
                      <p:nvPr/>
                    </p:nvPicPr>
                    <p:blipFill>
                      <a:blip r:embed="rId12"/>
                      <a:stretch>
                        <a:fillRect/>
                      </a:stretch>
                    </p:blipFill>
                    <p:spPr>
                      <a:xfrm>
                        <a:off x="6571904" y="4718721"/>
                        <a:ext cx="2402167" cy="1166767"/>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03216CBC-6425-C7F3-3FDB-181EC84F7218}"/>
              </a:ext>
            </a:extLst>
          </p:cNvPr>
          <p:cNvGraphicFramePr>
            <a:graphicFrameLocks noChangeAspect="1"/>
          </p:cNvGraphicFramePr>
          <p:nvPr>
            <p:extLst/>
          </p:nvPr>
        </p:nvGraphicFramePr>
        <p:xfrm>
          <a:off x="3084624" y="1203078"/>
          <a:ext cx="2795587" cy="2222500"/>
        </p:xfrm>
        <a:graphic>
          <a:graphicData uri="http://schemas.openxmlformats.org/presentationml/2006/ole">
            <mc:AlternateContent xmlns:mc="http://schemas.openxmlformats.org/markup-compatibility/2006">
              <mc:Choice xmlns:v="urn:schemas-microsoft-com:vml" Requires="v">
                <p:oleObj spid="_x0000_s17413" name="Equation" r:id="rId13" imgW="990360" imgH="787320" progId="Equation.DSMT4">
                  <p:embed/>
                </p:oleObj>
              </mc:Choice>
              <mc:Fallback>
                <p:oleObj name="Equation" r:id="rId13" imgW="990360" imgH="787320" progId="Equation.DSMT4">
                  <p:embed/>
                  <p:pic>
                    <p:nvPicPr>
                      <p:cNvPr id="4" name="对象 3">
                        <a:extLst>
                          <a:ext uri="{FF2B5EF4-FFF2-40B4-BE49-F238E27FC236}">
                            <a16:creationId xmlns:a16="http://schemas.microsoft.com/office/drawing/2014/main" id="{03216CBC-6425-C7F3-3FDB-181EC84F7218}"/>
                          </a:ext>
                        </a:extLst>
                      </p:cNvPr>
                      <p:cNvPicPr/>
                      <p:nvPr/>
                    </p:nvPicPr>
                    <p:blipFill>
                      <a:blip r:embed="rId14"/>
                      <a:stretch>
                        <a:fillRect/>
                      </a:stretch>
                    </p:blipFill>
                    <p:spPr>
                      <a:xfrm>
                        <a:off x="3084624" y="1203078"/>
                        <a:ext cx="2795587" cy="2222500"/>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F5604EF4-C043-CE72-E70F-6EF91ADFAFBD}"/>
              </a:ext>
            </a:extLst>
          </p:cNvPr>
          <p:cNvSpPr/>
          <p:nvPr/>
        </p:nvSpPr>
        <p:spPr>
          <a:xfrm>
            <a:off x="1994263" y="1712433"/>
            <a:ext cx="557348" cy="57792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7D1E056-A532-812D-6BB7-E1CD79119DF6}"/>
              </a:ext>
            </a:extLst>
          </p:cNvPr>
          <p:cNvSpPr/>
          <p:nvPr/>
        </p:nvSpPr>
        <p:spPr>
          <a:xfrm>
            <a:off x="4082120" y="1257207"/>
            <a:ext cx="1156350" cy="1059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DEB2C9A9-28E3-419F-AD79-7C9377B2193F}"/>
              </a:ext>
            </a:extLst>
          </p:cNvPr>
          <p:cNvGrpSpPr/>
          <p:nvPr/>
        </p:nvGrpSpPr>
        <p:grpSpPr>
          <a:xfrm>
            <a:off x="3200846" y="3045326"/>
            <a:ext cx="2198468" cy="1032614"/>
            <a:chOff x="3200846" y="3045326"/>
            <a:chExt cx="2198468" cy="1032614"/>
          </a:xfrm>
        </p:grpSpPr>
        <p:graphicFrame>
          <p:nvGraphicFramePr>
            <p:cNvPr id="5" name="对象 4">
              <a:extLst>
                <a:ext uri="{FF2B5EF4-FFF2-40B4-BE49-F238E27FC236}">
                  <a16:creationId xmlns:a16="http://schemas.microsoft.com/office/drawing/2014/main" id="{3F0005F1-F213-06A0-77A9-75BB41AB9A2F}"/>
                </a:ext>
              </a:extLst>
            </p:cNvPr>
            <p:cNvGraphicFramePr>
              <a:graphicFrameLocks noChangeAspect="1"/>
            </p:cNvGraphicFramePr>
            <p:nvPr>
              <p:extLst/>
            </p:nvPr>
          </p:nvGraphicFramePr>
          <p:xfrm>
            <a:off x="3200846" y="3045326"/>
            <a:ext cx="2198468" cy="1032614"/>
          </p:xfrm>
          <a:graphic>
            <a:graphicData uri="http://schemas.openxmlformats.org/presentationml/2006/ole">
              <mc:AlternateContent xmlns:mc="http://schemas.openxmlformats.org/markup-compatibility/2006">
                <mc:Choice xmlns:v="urn:schemas-microsoft-com:vml" Requires="v">
                  <p:oleObj spid="_x0000_s17414" name="Equation" r:id="rId15" imgW="838080" imgH="393480" progId="Equation.DSMT4">
                    <p:embed/>
                  </p:oleObj>
                </mc:Choice>
                <mc:Fallback>
                  <p:oleObj name="Equation" r:id="rId15" imgW="838080" imgH="393480" progId="Equation.DSMT4">
                    <p:embed/>
                    <p:pic>
                      <p:nvPicPr>
                        <p:cNvPr id="5" name="对象 4">
                          <a:extLst>
                            <a:ext uri="{FF2B5EF4-FFF2-40B4-BE49-F238E27FC236}">
                              <a16:creationId xmlns:a16="http://schemas.microsoft.com/office/drawing/2014/main" id="{3F0005F1-F213-06A0-77A9-75BB41AB9A2F}"/>
                            </a:ext>
                          </a:extLst>
                        </p:cNvPr>
                        <p:cNvPicPr/>
                        <p:nvPr/>
                      </p:nvPicPr>
                      <p:blipFill>
                        <a:blip r:embed="rId16"/>
                        <a:stretch>
                          <a:fillRect/>
                        </a:stretch>
                      </p:blipFill>
                      <p:spPr>
                        <a:xfrm>
                          <a:off x="3200846" y="3045326"/>
                          <a:ext cx="2198468" cy="1032614"/>
                        </a:xfrm>
                        <a:prstGeom prst="rect">
                          <a:avLst/>
                        </a:prstGeom>
                      </p:spPr>
                    </p:pic>
                  </p:oleObj>
                </mc:Fallback>
              </mc:AlternateContent>
            </a:graphicData>
          </a:graphic>
        </p:graphicFrame>
        <p:sp>
          <p:nvSpPr>
            <p:cNvPr id="12" name="矩形 11">
              <a:extLst>
                <a:ext uri="{FF2B5EF4-FFF2-40B4-BE49-F238E27FC236}">
                  <a16:creationId xmlns:a16="http://schemas.microsoft.com/office/drawing/2014/main" id="{E58F36B5-096E-DF55-ABEA-01351C732139}"/>
                </a:ext>
              </a:extLst>
            </p:cNvPr>
            <p:cNvSpPr/>
            <p:nvPr/>
          </p:nvSpPr>
          <p:spPr>
            <a:xfrm>
              <a:off x="4146587" y="3074973"/>
              <a:ext cx="677962" cy="51605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灯片编号占位符 10">
            <a:extLst>
              <a:ext uri="{FF2B5EF4-FFF2-40B4-BE49-F238E27FC236}">
                <a16:creationId xmlns:a16="http://schemas.microsoft.com/office/drawing/2014/main" id="{072957A8-8C0A-4A2D-AE9F-D47F03D06826}"/>
              </a:ext>
            </a:extLst>
          </p:cNvPr>
          <p:cNvSpPr>
            <a:spLocks noGrp="1"/>
          </p:cNvSpPr>
          <p:nvPr>
            <p:ph type="sldNum" sz="quarter" idx="12"/>
          </p:nvPr>
        </p:nvSpPr>
        <p:spPr/>
        <p:txBody>
          <a:bodyPr/>
          <a:lstStyle/>
          <a:p>
            <a:fld id="{565CE74E-AB26-4998-AD42-012C4C1AD076}" type="slidenum">
              <a:rPr lang="zh-CN" altLang="en-US" smtClean="0"/>
              <a:t>31</a:t>
            </a:fld>
            <a:endParaRPr lang="zh-CN" altLang="en-US"/>
          </a:p>
        </p:txBody>
      </p:sp>
    </p:spTree>
    <p:extLst>
      <p:ext uri="{BB962C8B-B14F-4D97-AF65-F5344CB8AC3E}">
        <p14:creationId xmlns:p14="http://schemas.microsoft.com/office/powerpoint/2010/main" val="3710877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7">
            <a:extLst>
              <a:ext uri="{FF2B5EF4-FFF2-40B4-BE49-F238E27FC236}">
                <a16:creationId xmlns:a16="http://schemas.microsoft.com/office/drawing/2014/main" id="{5439785B-DA68-5F92-0BAC-BE9D8F126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728663"/>
            <a:ext cx="907732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Box 6">
            <a:extLst>
              <a:ext uri="{FF2B5EF4-FFF2-40B4-BE49-F238E27FC236}">
                <a16:creationId xmlns:a16="http://schemas.microsoft.com/office/drawing/2014/main" id="{4A437130-DE5D-FB80-9F46-2CB34F439921}"/>
              </a:ext>
            </a:extLst>
          </p:cNvPr>
          <p:cNvSpPr txBox="1">
            <a:spLocks noChangeArrowheads="1"/>
          </p:cNvSpPr>
          <p:nvPr/>
        </p:nvSpPr>
        <p:spPr bwMode="auto">
          <a:xfrm>
            <a:off x="4787900" y="5545138"/>
            <a:ext cx="1352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r>
              <a:rPr lang="en-US" altLang="zh-CN">
                <a:latin typeface="Arial" panose="020B0604020202020204" pitchFamily="34" charset="0"/>
                <a:cs typeface="Arial" panose="020B0604020202020204" pitchFamily="34" charset="0"/>
              </a:rPr>
              <a:t>&gt;10</a:t>
            </a:r>
            <a:r>
              <a:rPr lang="en-US" altLang="zh-CN" baseline="30000">
                <a:latin typeface="Arial" panose="020B0604020202020204" pitchFamily="34" charset="0"/>
                <a:cs typeface="Arial" panose="020B0604020202020204" pitchFamily="34" charset="0"/>
              </a:rPr>
              <a:t>8 </a:t>
            </a:r>
            <a:r>
              <a:rPr lang="en-US" altLang="zh-CN">
                <a:latin typeface="Arial" panose="020B0604020202020204" pitchFamily="34" charset="0"/>
                <a:cs typeface="Arial" panose="020B0604020202020204" pitchFamily="34" charset="0"/>
              </a:rPr>
              <a:t>T</a:t>
            </a:r>
            <a:endParaRPr lang="zh-CN" altLang="en-US">
              <a:latin typeface="Arial" panose="020B0604020202020204" pitchFamily="34" charset="0"/>
              <a:cs typeface="Arial" panose="020B0604020202020204" pitchFamily="34" charset="0"/>
            </a:endParaRPr>
          </a:p>
        </p:txBody>
      </p:sp>
      <p:sp>
        <p:nvSpPr>
          <p:cNvPr id="2" name="灯片编号占位符 1">
            <a:extLst>
              <a:ext uri="{FF2B5EF4-FFF2-40B4-BE49-F238E27FC236}">
                <a16:creationId xmlns:a16="http://schemas.microsoft.com/office/drawing/2014/main" id="{057A916F-C5B7-4B7F-8E09-37DEA622DA9C}"/>
              </a:ext>
            </a:extLst>
          </p:cNvPr>
          <p:cNvSpPr>
            <a:spLocks noGrp="1"/>
          </p:cNvSpPr>
          <p:nvPr>
            <p:ph type="sldNum" sz="quarter" idx="12"/>
          </p:nvPr>
        </p:nvSpPr>
        <p:spPr/>
        <p:txBody>
          <a:bodyPr/>
          <a:lstStyle/>
          <a:p>
            <a:fld id="{565CE74E-AB26-4998-AD42-012C4C1AD076}" type="slidenum">
              <a:rPr lang="zh-CN" altLang="en-US" smtClean="0"/>
              <a:t>32</a:t>
            </a:fld>
            <a:endParaRPr lang="zh-CN" altLang="en-US"/>
          </a:p>
        </p:txBody>
      </p:sp>
    </p:spTree>
    <p:extLst>
      <p:ext uri="{BB962C8B-B14F-4D97-AF65-F5344CB8AC3E}">
        <p14:creationId xmlns:p14="http://schemas.microsoft.com/office/powerpoint/2010/main" val="3418291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1">
            <a:extLst>
              <a:ext uri="{FF2B5EF4-FFF2-40B4-BE49-F238E27FC236}">
                <a16:creationId xmlns:a16="http://schemas.microsoft.com/office/drawing/2014/main" id="{544BED56-8FC7-3C7E-3A81-522630CBED3A}"/>
              </a:ext>
            </a:extLst>
          </p:cNvPr>
          <p:cNvSpPr>
            <a:spLocks noChangeArrowheads="1"/>
          </p:cNvSpPr>
          <p:nvPr/>
        </p:nvSpPr>
        <p:spPr bwMode="auto">
          <a:xfrm>
            <a:off x="440169" y="3031773"/>
            <a:ext cx="8226811" cy="12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800" dirty="0">
                <a:latin typeface="黑体" panose="02010609060101010101" pitchFamily="49" charset="-122"/>
                <a:ea typeface="黑体" panose="02010609060101010101" pitchFamily="49" charset="-122"/>
              </a:rPr>
              <a:t>由磁场的叠加原理给载流线圈在空间</a:t>
            </a:r>
            <a:r>
              <a:rPr lang="en-US" altLang="zh-CN" sz="2800" b="1" dirty="0">
                <a:latin typeface="黑体" panose="02010609060101010101" pitchFamily="49" charset="-122"/>
                <a:ea typeface="黑体" panose="02010609060101010101" pitchFamily="49" charset="-122"/>
              </a:rPr>
              <a:t>r</a:t>
            </a:r>
            <a:r>
              <a:rPr lang="zh-CN" altLang="en-US" sz="2800" dirty="0">
                <a:latin typeface="黑体" panose="02010609060101010101" pitchFamily="49" charset="-122"/>
                <a:ea typeface="黑体" panose="02010609060101010101" pitchFamily="49" charset="-122"/>
              </a:rPr>
              <a:t>处产生的磁感应强度</a:t>
            </a:r>
            <a:r>
              <a:rPr lang="en-US" altLang="zh-CN" sz="2800" b="1" i="1" dirty="0">
                <a:solidFill>
                  <a:schemeClr val="folHlink"/>
                </a:solidFill>
                <a:latin typeface="黑体" panose="02010609060101010101" pitchFamily="49" charset="-122"/>
                <a:ea typeface="黑体" panose="02010609060101010101" pitchFamily="49" charset="-122"/>
              </a:rPr>
              <a:t>B</a:t>
            </a:r>
            <a:endParaRPr lang="zh-CN" altLang="en-US" sz="2800" dirty="0">
              <a:solidFill>
                <a:srgbClr val="0000FF"/>
              </a:solidFill>
              <a:latin typeface="黑体" panose="02010609060101010101" pitchFamily="49" charset="-122"/>
              <a:ea typeface="黑体" panose="02010609060101010101" pitchFamily="49" charset="-122"/>
            </a:endParaRPr>
          </a:p>
        </p:txBody>
      </p:sp>
      <p:graphicFrame>
        <p:nvGraphicFramePr>
          <p:cNvPr id="22" name="Object 5">
            <a:extLst>
              <a:ext uri="{FF2B5EF4-FFF2-40B4-BE49-F238E27FC236}">
                <a16:creationId xmlns:a16="http://schemas.microsoft.com/office/drawing/2014/main" id="{F348245A-8C19-1DA1-E2D3-04D3DB803802}"/>
              </a:ext>
            </a:extLst>
          </p:cNvPr>
          <p:cNvGraphicFramePr>
            <a:graphicFrameLocks noChangeAspect="1"/>
          </p:cNvGraphicFramePr>
          <p:nvPr>
            <p:extLst>
              <p:ext uri="{D42A27DB-BD31-4B8C-83A1-F6EECF244321}">
                <p14:modId xmlns:p14="http://schemas.microsoft.com/office/powerpoint/2010/main" val="3358722384"/>
              </p:ext>
            </p:extLst>
          </p:nvPr>
        </p:nvGraphicFramePr>
        <p:xfrm>
          <a:off x="807313" y="4779580"/>
          <a:ext cx="3328987" cy="1395413"/>
        </p:xfrm>
        <a:graphic>
          <a:graphicData uri="http://schemas.openxmlformats.org/presentationml/2006/ole">
            <mc:AlternateContent xmlns:mc="http://schemas.openxmlformats.org/markup-compatibility/2006">
              <mc:Choice xmlns:v="urn:schemas-microsoft-com:vml" Requires="v">
                <p:oleObj spid="_x0000_s14345" name="Equation" r:id="rId3" imgW="1028254" imgH="431613" progId="Equation.3">
                  <p:embed/>
                </p:oleObj>
              </mc:Choice>
              <mc:Fallback>
                <p:oleObj name="Equation" r:id="rId3" imgW="1028254" imgH="431613" progId="Equation.3">
                  <p:embed/>
                  <p:pic>
                    <p:nvPicPr>
                      <p:cNvPr id="22" name="Object 5">
                        <a:extLst>
                          <a:ext uri="{FF2B5EF4-FFF2-40B4-BE49-F238E27FC236}">
                            <a16:creationId xmlns:a16="http://schemas.microsoft.com/office/drawing/2014/main" id="{F348245A-8C19-1DA1-E2D3-04D3DB803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313" y="4779580"/>
                        <a:ext cx="3328987" cy="13954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4">
            <a:extLst>
              <a:ext uri="{FF2B5EF4-FFF2-40B4-BE49-F238E27FC236}">
                <a16:creationId xmlns:a16="http://schemas.microsoft.com/office/drawing/2014/main" id="{EA9C1AAE-D634-4417-A68D-791D06A15152}"/>
              </a:ext>
            </a:extLst>
          </p:cNvPr>
          <p:cNvGrpSpPr/>
          <p:nvPr/>
        </p:nvGrpSpPr>
        <p:grpSpPr>
          <a:xfrm>
            <a:off x="4136300" y="4779580"/>
            <a:ext cx="4181475" cy="1490663"/>
            <a:chOff x="4099514" y="3429000"/>
            <a:chExt cx="4181475" cy="1490663"/>
          </a:xfrm>
        </p:grpSpPr>
        <p:graphicFrame>
          <p:nvGraphicFramePr>
            <p:cNvPr id="11" name="Object 6">
              <a:extLst>
                <a:ext uri="{FF2B5EF4-FFF2-40B4-BE49-F238E27FC236}">
                  <a16:creationId xmlns:a16="http://schemas.microsoft.com/office/drawing/2014/main" id="{07692E7B-C32F-1E02-7A31-241171B13379}"/>
                </a:ext>
              </a:extLst>
            </p:cNvPr>
            <p:cNvGraphicFramePr>
              <a:graphicFrameLocks noChangeAspect="1"/>
            </p:cNvGraphicFramePr>
            <p:nvPr>
              <p:extLst>
                <p:ext uri="{D42A27DB-BD31-4B8C-83A1-F6EECF244321}">
                  <p14:modId xmlns:p14="http://schemas.microsoft.com/office/powerpoint/2010/main" val="2032679371"/>
                </p:ext>
              </p:extLst>
            </p:nvPr>
          </p:nvGraphicFramePr>
          <p:xfrm>
            <a:off x="5293314" y="3429000"/>
            <a:ext cx="2987675" cy="1490663"/>
          </p:xfrm>
          <a:graphic>
            <a:graphicData uri="http://schemas.openxmlformats.org/presentationml/2006/ole">
              <mc:AlternateContent xmlns:mc="http://schemas.openxmlformats.org/markup-compatibility/2006">
                <mc:Choice xmlns:v="urn:schemas-microsoft-com:vml" Requires="v">
                  <p:oleObj spid="_x0000_s14346" name="Equation" r:id="rId5" imgW="1066337" imgH="533169" progId="Equation.DSMT4">
                    <p:embed/>
                  </p:oleObj>
                </mc:Choice>
                <mc:Fallback>
                  <p:oleObj name="Equation" r:id="rId5" imgW="1066337" imgH="533169" progId="Equation.DSMT4">
                    <p:embed/>
                    <p:pic>
                      <p:nvPicPr>
                        <p:cNvPr id="11" name="Object 6">
                          <a:extLst>
                            <a:ext uri="{FF2B5EF4-FFF2-40B4-BE49-F238E27FC236}">
                              <a16:creationId xmlns:a16="http://schemas.microsoft.com/office/drawing/2014/main" id="{07692E7B-C32F-1E02-7A31-241171B133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3314" y="3429000"/>
                          <a:ext cx="2987675" cy="1490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4" name="Arrow: Right 3">
              <a:extLst>
                <a:ext uri="{FF2B5EF4-FFF2-40B4-BE49-F238E27FC236}">
                  <a16:creationId xmlns:a16="http://schemas.microsoft.com/office/drawing/2014/main" id="{669B7FDE-C7CF-215A-05BC-404913AB384A}"/>
                </a:ext>
              </a:extLst>
            </p:cNvPr>
            <p:cNvSpPr>
              <a:spLocks noChangeArrowheads="1"/>
            </p:cNvSpPr>
            <p:nvPr/>
          </p:nvSpPr>
          <p:spPr bwMode="auto">
            <a:xfrm>
              <a:off x="4099514" y="3986212"/>
              <a:ext cx="1193800" cy="280988"/>
            </a:xfrm>
            <a:prstGeom prst="rightArrow">
              <a:avLst>
                <a:gd name="adj1" fmla="val 50000"/>
                <a:gd name="adj2" fmla="val 50039"/>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graphicFrame>
        <p:nvGraphicFramePr>
          <p:cNvPr id="2" name="Object 4">
            <a:extLst>
              <a:ext uri="{FF2B5EF4-FFF2-40B4-BE49-F238E27FC236}">
                <a16:creationId xmlns:a16="http://schemas.microsoft.com/office/drawing/2014/main" id="{955D4278-B81B-20BE-2DE8-E4B738A6E36A}"/>
              </a:ext>
            </a:extLst>
          </p:cNvPr>
          <p:cNvGraphicFramePr>
            <a:graphicFrameLocks noChangeAspect="1"/>
          </p:cNvGraphicFramePr>
          <p:nvPr>
            <p:extLst>
              <p:ext uri="{D42A27DB-BD31-4B8C-83A1-F6EECF244321}">
                <p14:modId xmlns:p14="http://schemas.microsoft.com/office/powerpoint/2010/main" val="1433958655"/>
              </p:ext>
            </p:extLst>
          </p:nvPr>
        </p:nvGraphicFramePr>
        <p:xfrm>
          <a:off x="4301746" y="1696951"/>
          <a:ext cx="1717675" cy="1152525"/>
        </p:xfrm>
        <a:graphic>
          <a:graphicData uri="http://schemas.openxmlformats.org/presentationml/2006/ole">
            <mc:AlternateContent xmlns:mc="http://schemas.openxmlformats.org/markup-compatibility/2006">
              <mc:Choice xmlns:v="urn:schemas-microsoft-com:vml" Requires="v">
                <p:oleObj spid="_x0000_s14347" name="Equation" r:id="rId7" imgW="634725" imgH="431613" progId="Equation.DSMT4">
                  <p:embed/>
                </p:oleObj>
              </mc:Choice>
              <mc:Fallback>
                <p:oleObj name="Equation" r:id="rId7" imgW="634725" imgH="431613" progId="Equation.DSMT4">
                  <p:embed/>
                  <p:pic>
                    <p:nvPicPr>
                      <p:cNvPr id="17411" name="Object 4">
                        <a:extLst>
                          <a:ext uri="{FF2B5EF4-FFF2-40B4-BE49-F238E27FC236}">
                            <a16:creationId xmlns:a16="http://schemas.microsoft.com/office/drawing/2014/main" id="{24BBC99B-E64C-8989-FFC2-A4CF766CDD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1746" y="1696951"/>
                        <a:ext cx="1717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1">
            <a:extLst>
              <a:ext uri="{FF2B5EF4-FFF2-40B4-BE49-F238E27FC236}">
                <a16:creationId xmlns:a16="http://schemas.microsoft.com/office/drawing/2014/main" id="{06F62C3F-7FEA-F4B9-9E79-2123958D715A}"/>
              </a:ext>
            </a:extLst>
          </p:cNvPr>
          <p:cNvSpPr>
            <a:spLocks noChangeArrowheads="1"/>
          </p:cNvSpPr>
          <p:nvPr/>
        </p:nvSpPr>
        <p:spPr bwMode="auto">
          <a:xfrm>
            <a:off x="440169" y="1774486"/>
            <a:ext cx="8916987"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800" dirty="0">
                <a:latin typeface="黑体" panose="02010609060101010101" pitchFamily="49" charset="-122"/>
                <a:ea typeface="黑体" panose="02010609060101010101" pitchFamily="49" charset="-122"/>
              </a:rPr>
              <a:t>磁场满足叠加原理</a:t>
            </a:r>
          </a:p>
        </p:txBody>
      </p:sp>
      <p:sp>
        <p:nvSpPr>
          <p:cNvPr id="4" name="灯片编号占位符 3">
            <a:extLst>
              <a:ext uri="{FF2B5EF4-FFF2-40B4-BE49-F238E27FC236}">
                <a16:creationId xmlns:a16="http://schemas.microsoft.com/office/drawing/2014/main" id="{D15D3795-C1F9-4041-AE0A-A979833D69F1}"/>
              </a:ext>
            </a:extLst>
          </p:cNvPr>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7" name="文本框 6">
            <a:extLst>
              <a:ext uri="{FF2B5EF4-FFF2-40B4-BE49-F238E27FC236}">
                <a16:creationId xmlns:a16="http://schemas.microsoft.com/office/drawing/2014/main" id="{96859FB4-E876-48AB-920C-0BDC4CBB4F1D}"/>
              </a:ext>
            </a:extLst>
          </p:cNvPr>
          <p:cNvSpPr txBox="1"/>
          <p:nvPr/>
        </p:nvSpPr>
        <p:spPr>
          <a:xfrm>
            <a:off x="440169" y="476414"/>
            <a:ext cx="4493538" cy="637675"/>
          </a:xfrm>
          <a:prstGeom prst="rect">
            <a:avLst/>
          </a:prstGeom>
          <a:noFill/>
        </p:spPr>
        <p:txBody>
          <a:bodyPr wrap="none" rtlCol="0">
            <a:spAutoFit/>
          </a:bodyPr>
          <a:lstStyle/>
          <a:p>
            <a:pPr>
              <a:lnSpc>
                <a:spcPct val="150000"/>
              </a:lnSpc>
            </a:pPr>
            <a:r>
              <a:rPr lang="zh-CN" altLang="en-US" sz="28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任意载流导线产生的磁场：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dissolv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B81A1702-E1C3-4261-9E0D-F247AA91049A}"/>
              </a:ext>
            </a:extLst>
          </p:cNvPr>
          <p:cNvSpPr>
            <a:spLocks noGrp="1" noChangeArrowheads="1"/>
          </p:cNvSpPr>
          <p:nvPr>
            <p:ph type="body" idx="1"/>
          </p:nvPr>
        </p:nvSpPr>
        <p:spPr>
          <a:xfrm>
            <a:off x="428625" y="428625"/>
            <a:ext cx="8110538" cy="609600"/>
          </a:xfrm>
        </p:spPr>
        <p:txBody>
          <a:bodyPr/>
          <a:lstStyle/>
          <a:p>
            <a:pPr algn="ctr" eaLnBrk="1" hangingPunct="1">
              <a:buFont typeface="Wingdings" panose="05000000000000000000" pitchFamily="2" charset="2"/>
              <a:buNone/>
            </a:pPr>
            <a:r>
              <a:rPr lang="en-US" altLang="zh-CN" sz="3600" b="1">
                <a:latin typeface="Times New Roman" panose="02020603050405020304" pitchFamily="18" charset="0"/>
                <a:ea typeface="黑体" panose="02010609060101010101" pitchFamily="49" charset="-122"/>
              </a:rPr>
              <a:t>Biot-Savart</a:t>
            </a:r>
            <a:r>
              <a:rPr lang="zh-CN" altLang="en-US" sz="3600" b="1">
                <a:latin typeface="Times New Roman" panose="02020603050405020304" pitchFamily="18" charset="0"/>
                <a:ea typeface="黑体" panose="02010609060101010101" pitchFamily="49" charset="-122"/>
              </a:rPr>
              <a:t>定律的应用</a:t>
            </a:r>
            <a:endParaRPr lang="zh-CN" altLang="en-US" sz="3600"/>
          </a:p>
        </p:txBody>
      </p:sp>
      <p:sp>
        <p:nvSpPr>
          <p:cNvPr id="32771" name="Rectangle 5">
            <a:extLst>
              <a:ext uri="{FF2B5EF4-FFF2-40B4-BE49-F238E27FC236}">
                <a16:creationId xmlns:a16="http://schemas.microsoft.com/office/drawing/2014/main" id="{9F688B8F-D65E-DDF5-8E6D-620C574C6C18}"/>
              </a:ext>
            </a:extLst>
          </p:cNvPr>
          <p:cNvSpPr>
            <a:spLocks noChangeArrowheads="1"/>
          </p:cNvSpPr>
          <p:nvPr/>
        </p:nvSpPr>
        <p:spPr bwMode="auto">
          <a:xfrm>
            <a:off x="2214563" y="3062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2773" name="Text Box 6">
            <a:extLst>
              <a:ext uri="{FF2B5EF4-FFF2-40B4-BE49-F238E27FC236}">
                <a16:creationId xmlns:a16="http://schemas.microsoft.com/office/drawing/2014/main" id="{30735BB6-4106-45A3-4749-84567F7EB3DB}"/>
              </a:ext>
            </a:extLst>
          </p:cNvPr>
          <p:cNvSpPr txBox="1">
            <a:spLocks noChangeArrowheads="1"/>
          </p:cNvSpPr>
          <p:nvPr/>
        </p:nvSpPr>
        <p:spPr bwMode="auto">
          <a:xfrm>
            <a:off x="740138" y="3129919"/>
            <a:ext cx="4371794" cy="244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pPr>
            <a:r>
              <a:rPr lang="zh-CN" altLang="en-US" sz="2400" dirty="0">
                <a:latin typeface="黑体" panose="02010609060101010101" pitchFamily="49" charset="-122"/>
                <a:ea typeface="黑体" panose="02010609060101010101" pitchFamily="49" charset="-122"/>
              </a:rPr>
              <a:t>载流直导线的磁场</a:t>
            </a:r>
          </a:p>
          <a:p>
            <a:pPr algn="just" eaLnBrk="1" hangingPunct="1">
              <a:lnSpc>
                <a:spcPct val="150000"/>
              </a:lnSpc>
            </a:pPr>
            <a:r>
              <a:rPr lang="zh-CN" altLang="en-US" sz="2400" dirty="0">
                <a:latin typeface="黑体" panose="02010609060101010101" pitchFamily="49" charset="-122"/>
                <a:ea typeface="黑体" panose="02010609060101010101" pitchFamily="49" charset="-122"/>
              </a:rPr>
              <a:t>载流圆线圈轴线上的磁场 </a:t>
            </a:r>
          </a:p>
          <a:p>
            <a:pPr algn="just" eaLnBrk="1" hangingPunct="1">
              <a:lnSpc>
                <a:spcPct val="150000"/>
              </a:lnSpc>
            </a:pPr>
            <a:r>
              <a:rPr lang="zh-CN" altLang="en-US" sz="2400" dirty="0">
                <a:latin typeface="黑体" panose="02010609060101010101" pitchFamily="49" charset="-122"/>
                <a:ea typeface="黑体" panose="02010609060101010101" pitchFamily="49" charset="-122"/>
              </a:rPr>
              <a:t>载流螺线管中的磁场</a:t>
            </a:r>
            <a:endParaRPr lang="en-US" altLang="zh-CN" sz="2400" dirty="0">
              <a:latin typeface="黑体" panose="02010609060101010101" pitchFamily="49" charset="-122"/>
              <a:ea typeface="黑体" panose="02010609060101010101" pitchFamily="49" charset="-122"/>
            </a:endParaRPr>
          </a:p>
          <a:p>
            <a:pPr algn="just" eaLnBrk="1" hangingPunct="1">
              <a:lnSpc>
                <a:spcPct val="150000"/>
              </a:lnSpc>
            </a:pPr>
            <a:r>
              <a:rPr lang="zh-CN" altLang="en-US" sz="2400" dirty="0">
                <a:latin typeface="黑体" panose="02010609060101010101" pitchFamily="49" charset="-122"/>
                <a:ea typeface="黑体" panose="02010609060101010101" pitchFamily="49" charset="-122"/>
              </a:rPr>
              <a:t>赫姆霍兹线圈的磁场 </a:t>
            </a:r>
          </a:p>
        </p:txBody>
      </p:sp>
      <p:grpSp>
        <p:nvGrpSpPr>
          <p:cNvPr id="2" name="Group 55">
            <a:extLst>
              <a:ext uri="{FF2B5EF4-FFF2-40B4-BE49-F238E27FC236}">
                <a16:creationId xmlns:a16="http://schemas.microsoft.com/office/drawing/2014/main" id="{293D7511-64F9-B94C-A340-0E8B8350B7EE}"/>
              </a:ext>
            </a:extLst>
          </p:cNvPr>
          <p:cNvGrpSpPr>
            <a:grpSpLocks/>
          </p:cNvGrpSpPr>
          <p:nvPr/>
        </p:nvGrpSpPr>
        <p:grpSpPr bwMode="auto">
          <a:xfrm>
            <a:off x="1264104" y="1466081"/>
            <a:ext cx="6840538" cy="1212850"/>
            <a:chOff x="714" y="164"/>
            <a:chExt cx="4309" cy="764"/>
          </a:xfrm>
        </p:grpSpPr>
        <p:graphicFrame>
          <p:nvGraphicFramePr>
            <p:cNvPr id="3" name="Object 44">
              <a:extLst>
                <a:ext uri="{FF2B5EF4-FFF2-40B4-BE49-F238E27FC236}">
                  <a16:creationId xmlns:a16="http://schemas.microsoft.com/office/drawing/2014/main" id="{F0045FDC-0776-2391-DAFB-F0AD88D61749}"/>
                </a:ext>
              </a:extLst>
            </p:cNvPr>
            <p:cNvGraphicFramePr>
              <a:graphicFrameLocks noChangeAspect="1"/>
            </p:cNvGraphicFramePr>
            <p:nvPr>
              <p:extLst>
                <p:ext uri="{D42A27DB-BD31-4B8C-83A1-F6EECF244321}">
                  <p14:modId xmlns:p14="http://schemas.microsoft.com/office/powerpoint/2010/main" val="2789084752"/>
                </p:ext>
              </p:extLst>
            </p:nvPr>
          </p:nvGraphicFramePr>
          <p:xfrm>
            <a:off x="714" y="164"/>
            <a:ext cx="1751" cy="764"/>
          </p:xfrm>
          <a:graphic>
            <a:graphicData uri="http://schemas.openxmlformats.org/presentationml/2006/ole">
              <mc:AlternateContent xmlns:mc="http://schemas.openxmlformats.org/markup-compatibility/2006">
                <mc:Choice xmlns:v="urn:schemas-microsoft-com:vml" Requires="v">
                  <p:oleObj spid="_x0000_s16387" name="Equation" r:id="rId3" imgW="1015920" imgH="419040" progId="Equation.DSMT4">
                    <p:embed/>
                  </p:oleObj>
                </mc:Choice>
                <mc:Fallback>
                  <p:oleObj name="Equation" r:id="rId3" imgW="1015920" imgH="419040" progId="Equation.DSMT4">
                    <p:embed/>
                    <p:pic>
                      <p:nvPicPr>
                        <p:cNvPr id="26627" name="Object 44">
                          <a:extLst>
                            <a:ext uri="{FF2B5EF4-FFF2-40B4-BE49-F238E27FC236}">
                              <a16:creationId xmlns:a16="http://schemas.microsoft.com/office/drawing/2014/main" id="{8464BBB8-8E11-8399-30F1-C0A51A4FC534}"/>
                            </a:ext>
                          </a:extLst>
                        </p:cNvPr>
                        <p:cNvPicPr>
                          <a:picLocks noChangeAspect="1" noChangeArrowheads="1"/>
                        </p:cNvPicPr>
                        <p:nvPr/>
                      </p:nvPicPr>
                      <p:blipFill>
                        <a:blip r:embed="rId4"/>
                        <a:srcRect/>
                        <a:stretch>
                          <a:fillRect/>
                        </a:stretch>
                      </p:blipFill>
                      <p:spPr bwMode="auto">
                        <a:xfrm>
                          <a:off x="714" y="164"/>
                          <a:ext cx="1751" cy="764"/>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45">
              <a:extLst>
                <a:ext uri="{FF2B5EF4-FFF2-40B4-BE49-F238E27FC236}">
                  <a16:creationId xmlns:a16="http://schemas.microsoft.com/office/drawing/2014/main" id="{0BF28EDE-D761-34C8-5FF2-7F2DC7B3EA54}"/>
                </a:ext>
              </a:extLst>
            </p:cNvPr>
            <p:cNvSpPr>
              <a:spLocks noChangeArrowheads="1"/>
            </p:cNvSpPr>
            <p:nvPr/>
          </p:nvSpPr>
          <p:spPr bwMode="auto">
            <a:xfrm>
              <a:off x="2658" y="378"/>
              <a:ext cx="2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800" b="1" dirty="0">
                  <a:solidFill>
                    <a:srgbClr val="CC0000"/>
                  </a:solidFill>
                  <a:latin typeface="Times New Roman" panose="02020603050405020304" pitchFamily="18" charset="0"/>
                </a:rPr>
                <a:t>毕奥</a:t>
              </a:r>
              <a:r>
                <a:rPr kumimoji="0" lang="en-US" altLang="zh-CN" sz="2800" b="1" dirty="0">
                  <a:solidFill>
                    <a:srgbClr val="CC0000"/>
                  </a:solidFill>
                  <a:latin typeface="Times New Roman" panose="02020603050405020304" pitchFamily="18" charset="0"/>
                </a:rPr>
                <a:t>—</a:t>
              </a:r>
              <a:r>
                <a:rPr kumimoji="0" lang="zh-CN" altLang="en-US" sz="2800" b="1" dirty="0">
                  <a:solidFill>
                    <a:srgbClr val="CC0000"/>
                  </a:solidFill>
                  <a:latin typeface="Times New Roman" panose="02020603050405020304" pitchFamily="18" charset="0"/>
                </a:rPr>
                <a:t>萨伐尔定律</a:t>
              </a:r>
            </a:p>
          </p:txBody>
        </p:sp>
      </p:grpSp>
      <p:sp>
        <p:nvSpPr>
          <p:cNvPr id="5" name="灯片编号占位符 4">
            <a:extLst>
              <a:ext uri="{FF2B5EF4-FFF2-40B4-BE49-F238E27FC236}">
                <a16:creationId xmlns:a16="http://schemas.microsoft.com/office/drawing/2014/main" id="{2152C112-070D-4CC7-83D3-67943EAA0871}"/>
              </a:ext>
            </a:extLst>
          </p:cNvPr>
          <p:cNvSpPr>
            <a:spLocks noGrp="1"/>
          </p:cNvSpPr>
          <p:nvPr>
            <p:ph type="sldNum" sz="quarter" idx="12"/>
          </p:nvPr>
        </p:nvSpPr>
        <p:spPr/>
        <p:txBody>
          <a:bodyPr/>
          <a:lstStyle/>
          <a:p>
            <a:fld id="{565CE74E-AB26-4998-AD42-012C4C1AD076}" type="slidenum">
              <a:rPr lang="zh-CN" altLang="en-US" smtClean="0"/>
              <a:t>34</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a:extLst>
              <a:ext uri="{FF2B5EF4-FFF2-40B4-BE49-F238E27FC236}">
                <a16:creationId xmlns:a16="http://schemas.microsoft.com/office/drawing/2014/main" id="{700FC04E-0F8B-DB48-7734-CC01F19C67A4}"/>
              </a:ext>
            </a:extLst>
          </p:cNvPr>
          <p:cNvGrpSpPr/>
          <p:nvPr/>
        </p:nvGrpSpPr>
        <p:grpSpPr bwMode="auto">
          <a:xfrm>
            <a:off x="4720001" y="4268198"/>
            <a:ext cx="3241675" cy="1008063"/>
            <a:chOff x="3035" y="2840"/>
            <a:chExt cx="2313" cy="681"/>
          </a:xfrm>
        </p:grpSpPr>
        <p:sp>
          <p:nvSpPr>
            <p:cNvPr id="3" name="Oval 4">
              <a:extLst>
                <a:ext uri="{FF2B5EF4-FFF2-40B4-BE49-F238E27FC236}">
                  <a16:creationId xmlns:a16="http://schemas.microsoft.com/office/drawing/2014/main" id="{77777395-1894-8E36-35CC-41E22728C7FB}"/>
                </a:ext>
              </a:extLst>
            </p:cNvPr>
            <p:cNvSpPr>
              <a:spLocks noChangeArrowheads="1"/>
            </p:cNvSpPr>
            <p:nvPr/>
          </p:nvSpPr>
          <p:spPr bwMode="auto">
            <a:xfrm>
              <a:off x="3035" y="2886"/>
              <a:ext cx="635" cy="635"/>
            </a:xfrm>
            <a:prstGeom prst="ellipse">
              <a:avLst/>
            </a:prstGeom>
            <a:solidFill>
              <a:srgbClr val="FF9900"/>
            </a:solidFill>
            <a:ln w="9525">
              <a:solidFill>
                <a:schemeClr val="tx1"/>
              </a:solidFill>
              <a:round/>
            </a:ln>
          </p:spPr>
          <p:txBody>
            <a:bodyPr wrap="none" anchor="ctr"/>
            <a:lstStyle/>
            <a:p>
              <a:endParaRPr lang="zh-CN" altLang="en-US"/>
            </a:p>
          </p:txBody>
        </p:sp>
        <p:sp>
          <p:nvSpPr>
            <p:cNvPr id="4" name="Line 7">
              <a:extLst>
                <a:ext uri="{FF2B5EF4-FFF2-40B4-BE49-F238E27FC236}">
                  <a16:creationId xmlns:a16="http://schemas.microsoft.com/office/drawing/2014/main" id="{9A56F353-2D19-F9CF-0C55-5110472C901A}"/>
                </a:ext>
              </a:extLst>
            </p:cNvPr>
            <p:cNvSpPr>
              <a:spLocks noChangeShapeType="1"/>
            </p:cNvSpPr>
            <p:nvPr/>
          </p:nvSpPr>
          <p:spPr bwMode="auto">
            <a:xfrm>
              <a:off x="3198" y="3203"/>
              <a:ext cx="318" cy="0"/>
            </a:xfrm>
            <a:prstGeom prst="line">
              <a:avLst/>
            </a:prstGeom>
            <a:noFill/>
            <a:ln w="38100">
              <a:solidFill>
                <a:srgbClr val="FF0000"/>
              </a:solidFill>
              <a:round/>
            </a:ln>
          </p:spPr>
          <p:txBody>
            <a:bodyPr/>
            <a:lstStyle/>
            <a:p>
              <a:endParaRPr lang="zh-CN" altLang="en-US"/>
            </a:p>
          </p:txBody>
        </p:sp>
        <p:sp>
          <p:nvSpPr>
            <p:cNvPr id="5" name="Line 8">
              <a:extLst>
                <a:ext uri="{FF2B5EF4-FFF2-40B4-BE49-F238E27FC236}">
                  <a16:creationId xmlns:a16="http://schemas.microsoft.com/office/drawing/2014/main" id="{BFCE1D89-4BA8-9717-3A79-AE5EF947DD59}"/>
                </a:ext>
              </a:extLst>
            </p:cNvPr>
            <p:cNvSpPr>
              <a:spLocks noChangeShapeType="1"/>
            </p:cNvSpPr>
            <p:nvPr/>
          </p:nvSpPr>
          <p:spPr bwMode="auto">
            <a:xfrm>
              <a:off x="3353" y="3040"/>
              <a:ext cx="0" cy="318"/>
            </a:xfrm>
            <a:prstGeom prst="line">
              <a:avLst/>
            </a:prstGeom>
            <a:noFill/>
            <a:ln w="38100">
              <a:solidFill>
                <a:srgbClr val="FF0000"/>
              </a:solidFill>
              <a:round/>
            </a:ln>
          </p:spPr>
          <p:txBody>
            <a:bodyPr/>
            <a:lstStyle/>
            <a:p>
              <a:endParaRPr lang="zh-CN" altLang="en-US"/>
            </a:p>
          </p:txBody>
        </p:sp>
        <p:sp>
          <p:nvSpPr>
            <p:cNvPr id="6" name="Oval 9">
              <a:extLst>
                <a:ext uri="{FF2B5EF4-FFF2-40B4-BE49-F238E27FC236}">
                  <a16:creationId xmlns:a16="http://schemas.microsoft.com/office/drawing/2014/main" id="{9F34C9D9-623D-DD4B-77E8-92D2832D7B9F}"/>
                </a:ext>
              </a:extLst>
            </p:cNvPr>
            <p:cNvSpPr>
              <a:spLocks noChangeArrowheads="1"/>
            </p:cNvSpPr>
            <p:nvPr/>
          </p:nvSpPr>
          <p:spPr bwMode="auto">
            <a:xfrm>
              <a:off x="4713" y="2840"/>
              <a:ext cx="635" cy="635"/>
            </a:xfrm>
            <a:prstGeom prst="ellipse">
              <a:avLst/>
            </a:prstGeom>
            <a:solidFill>
              <a:srgbClr val="00CCFF"/>
            </a:solidFill>
            <a:ln w="9525">
              <a:solidFill>
                <a:schemeClr val="tx1"/>
              </a:solidFill>
              <a:round/>
            </a:ln>
          </p:spPr>
          <p:txBody>
            <a:bodyPr wrap="none" anchor="ctr"/>
            <a:lstStyle/>
            <a:p>
              <a:endParaRPr lang="zh-CN" altLang="en-US"/>
            </a:p>
          </p:txBody>
        </p:sp>
        <p:sp>
          <p:nvSpPr>
            <p:cNvPr id="7" name="Line 10">
              <a:extLst>
                <a:ext uri="{FF2B5EF4-FFF2-40B4-BE49-F238E27FC236}">
                  <a16:creationId xmlns:a16="http://schemas.microsoft.com/office/drawing/2014/main" id="{4D02809F-E7F2-0201-436C-DA80835AA315}"/>
                </a:ext>
              </a:extLst>
            </p:cNvPr>
            <p:cNvSpPr>
              <a:spLocks noChangeShapeType="1"/>
            </p:cNvSpPr>
            <p:nvPr/>
          </p:nvSpPr>
          <p:spPr bwMode="auto">
            <a:xfrm>
              <a:off x="4895" y="3158"/>
              <a:ext cx="318" cy="0"/>
            </a:xfrm>
            <a:prstGeom prst="line">
              <a:avLst/>
            </a:prstGeom>
            <a:noFill/>
            <a:ln w="38100">
              <a:solidFill>
                <a:srgbClr val="000080"/>
              </a:solidFill>
              <a:round/>
            </a:ln>
          </p:spPr>
          <p:txBody>
            <a:bodyPr/>
            <a:lstStyle/>
            <a:p>
              <a:endParaRPr lang="zh-CN" altLang="en-US"/>
            </a:p>
          </p:txBody>
        </p:sp>
      </p:grpSp>
      <p:pic>
        <p:nvPicPr>
          <p:cNvPr id="8" name="Picture 13">
            <a:extLst>
              <a:ext uri="{FF2B5EF4-FFF2-40B4-BE49-F238E27FC236}">
                <a16:creationId xmlns:a16="http://schemas.microsoft.com/office/drawing/2014/main" id="{14F02E10-2BC2-0C04-0C68-14D170C6E2D4}"/>
              </a:ext>
            </a:extLst>
          </p:cNvPr>
          <p:cNvPicPr>
            <a:picLocks noChangeAspect="1" noChangeArrowheads="1"/>
          </p:cNvPicPr>
          <p:nvPr/>
        </p:nvPicPr>
        <p:blipFill>
          <a:blip r:embed="rId2"/>
          <a:srcRect/>
          <a:stretch>
            <a:fillRect/>
          </a:stretch>
        </p:blipFill>
        <p:spPr bwMode="auto">
          <a:xfrm>
            <a:off x="471851" y="1459911"/>
            <a:ext cx="3749675" cy="2500312"/>
          </a:xfrm>
          <a:prstGeom prst="rect">
            <a:avLst/>
          </a:prstGeom>
          <a:noFill/>
          <a:ln w="9525">
            <a:noFill/>
            <a:miter lim="800000"/>
            <a:headEnd/>
            <a:tailEnd/>
          </a:ln>
        </p:spPr>
      </p:pic>
      <p:pic>
        <p:nvPicPr>
          <p:cNvPr id="9" name="Picture 14">
            <a:extLst>
              <a:ext uri="{FF2B5EF4-FFF2-40B4-BE49-F238E27FC236}">
                <a16:creationId xmlns:a16="http://schemas.microsoft.com/office/drawing/2014/main" id="{E504CD66-03D5-575D-166A-50DBE579D4DF}"/>
              </a:ext>
            </a:extLst>
          </p:cNvPr>
          <p:cNvPicPr>
            <a:picLocks noChangeAspect="1" noChangeArrowheads="1"/>
          </p:cNvPicPr>
          <p:nvPr/>
        </p:nvPicPr>
        <p:blipFill>
          <a:blip r:embed="rId3"/>
          <a:srcRect/>
          <a:stretch>
            <a:fillRect/>
          </a:stretch>
        </p:blipFill>
        <p:spPr bwMode="auto">
          <a:xfrm>
            <a:off x="4145326" y="1604373"/>
            <a:ext cx="4032250" cy="2173288"/>
          </a:xfrm>
          <a:prstGeom prst="rect">
            <a:avLst/>
          </a:prstGeom>
          <a:noFill/>
          <a:ln w="9525">
            <a:noFill/>
            <a:miter lim="800000"/>
            <a:headEnd/>
            <a:tailEnd/>
          </a:ln>
        </p:spPr>
      </p:pic>
      <p:sp>
        <p:nvSpPr>
          <p:cNvPr id="12" name="Text Box 9">
            <a:extLst>
              <a:ext uri="{FF2B5EF4-FFF2-40B4-BE49-F238E27FC236}">
                <a16:creationId xmlns:a16="http://schemas.microsoft.com/office/drawing/2014/main" id="{B62D9725-9E4C-404D-2B10-05042B7D3D28}"/>
              </a:ext>
            </a:extLst>
          </p:cNvPr>
          <p:cNvSpPr txBox="1">
            <a:spLocks noChangeArrowheads="1"/>
          </p:cNvSpPr>
          <p:nvPr/>
        </p:nvSpPr>
        <p:spPr bwMode="auto">
          <a:xfrm>
            <a:off x="253002" y="316507"/>
            <a:ext cx="44669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 typeface="Wingdings" panose="05000000000000000000" pitchFamily="2" charset="2"/>
              <a:buNone/>
            </a:pPr>
            <a:r>
              <a:rPr lang="zh-CN" altLang="en-US" b="1" dirty="0">
                <a:solidFill>
                  <a:srgbClr val="0000CC"/>
                </a:solidFill>
                <a:ea typeface="黑体" panose="02010609060101010101" pitchFamily="49" charset="-122"/>
                <a:cs typeface="Times New Roman" panose="02020603050405020304" pitchFamily="18" charset="0"/>
              </a:rPr>
              <a:t>磁现象与电现象的类比</a:t>
            </a:r>
            <a:endParaRPr lang="zh-CN" altLang="en-US"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圆角矩形 5">
            <a:extLst>
              <a:ext uri="{FF2B5EF4-FFF2-40B4-BE49-F238E27FC236}">
                <a16:creationId xmlns:a16="http://schemas.microsoft.com/office/drawing/2014/main" id="{39D606A5-46D4-D4B4-F330-59BA2BC12816}"/>
              </a:ext>
            </a:extLst>
          </p:cNvPr>
          <p:cNvSpPr/>
          <p:nvPr/>
        </p:nvSpPr>
        <p:spPr bwMode="auto">
          <a:xfrm>
            <a:off x="324531" y="908230"/>
            <a:ext cx="4142966" cy="137514"/>
          </a:xfrm>
          <a:prstGeom prst="roundRect">
            <a:avLst/>
          </a:prstGeom>
          <a:solidFill>
            <a:srgbClr val="FFC000"/>
          </a:solidFill>
          <a:ln w="9525" cap="flat" cmpd="sng" algn="ctr">
            <a:solidFill>
              <a:srgbClr val="FFC000"/>
            </a:solidFill>
            <a:prstDash val="solid"/>
            <a:round/>
            <a:headEnd type="none" w="med" len="med"/>
            <a:tailEnd type="none" w="med" len="med"/>
          </a:ln>
          <a:effectLst>
            <a:outerShdw blurRad="50800" dist="50800" dir="5400000" algn="ctr" rotWithShape="0">
              <a:schemeClr val="bg1"/>
            </a:outerShdw>
          </a:effectLst>
        </p:spPr>
        <p:txBody>
          <a:bodyPr/>
          <a:lstStyle/>
          <a:p>
            <a:pPr eaLnBrk="1" hangingPunct="1">
              <a:defRPr/>
            </a:pPr>
            <a:endParaRPr lang="zh-CN" altLang="en-US">
              <a:latin typeface="黑体" panose="02010609060101010101" pitchFamily="49" charset="-122"/>
              <a:ea typeface="黑体" panose="02010609060101010101" pitchFamily="49" charset="-122"/>
            </a:endParaRPr>
          </a:p>
        </p:txBody>
      </p:sp>
      <p:sp>
        <p:nvSpPr>
          <p:cNvPr id="11" name="灯片编号占位符 10">
            <a:extLst>
              <a:ext uri="{FF2B5EF4-FFF2-40B4-BE49-F238E27FC236}">
                <a16:creationId xmlns:a16="http://schemas.microsoft.com/office/drawing/2014/main" id="{398A196B-830B-4F5E-A304-3443F6A657BE}"/>
              </a:ext>
            </a:extLst>
          </p:cNvPr>
          <p:cNvSpPr>
            <a:spLocks noGrp="1"/>
          </p:cNvSpPr>
          <p:nvPr>
            <p:ph type="sldNum" sz="quarter" idx="12"/>
          </p:nvPr>
        </p:nvSpPr>
        <p:spPr/>
        <p:txBody>
          <a:bodyPr/>
          <a:lstStyle/>
          <a:p>
            <a:fld id="{565CE74E-AB26-4998-AD42-012C4C1AD076}" type="slidenum">
              <a:rPr lang="zh-CN" altLang="en-US" smtClean="0"/>
              <a:t>4</a:t>
            </a:fld>
            <a:endParaRPr lang="zh-CN" altLang="en-US"/>
          </a:p>
        </p:txBody>
      </p:sp>
    </p:spTree>
    <p:extLst>
      <p:ext uri="{BB962C8B-B14F-4D97-AF65-F5344CB8AC3E}">
        <p14:creationId xmlns:p14="http://schemas.microsoft.com/office/powerpoint/2010/main" val="31043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a:extLst>
              <a:ext uri="{FF2B5EF4-FFF2-40B4-BE49-F238E27FC236}">
                <a16:creationId xmlns:a16="http://schemas.microsoft.com/office/drawing/2014/main" id="{B63050CD-FA44-90BF-D3FA-D90D3ACB01A0}"/>
              </a:ext>
            </a:extLst>
          </p:cNvPr>
          <p:cNvSpPr txBox="1">
            <a:spLocks noChangeArrowheads="1"/>
          </p:cNvSpPr>
          <p:nvPr/>
        </p:nvSpPr>
        <p:spPr bwMode="auto">
          <a:xfrm>
            <a:off x="323850" y="188913"/>
            <a:ext cx="4752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电现象与磁现象的类比</a:t>
            </a:r>
          </a:p>
        </p:txBody>
      </p:sp>
      <p:sp>
        <p:nvSpPr>
          <p:cNvPr id="26627" name="Text Box 5">
            <a:extLst>
              <a:ext uri="{FF2B5EF4-FFF2-40B4-BE49-F238E27FC236}">
                <a16:creationId xmlns:a16="http://schemas.microsoft.com/office/drawing/2014/main" id="{47C5D965-2E81-90CB-0C12-5EBB019B96D4}"/>
              </a:ext>
            </a:extLst>
          </p:cNvPr>
          <p:cNvSpPr txBox="1">
            <a:spLocks noChangeArrowheads="1"/>
          </p:cNvSpPr>
          <p:nvPr/>
        </p:nvSpPr>
        <p:spPr bwMode="auto">
          <a:xfrm>
            <a:off x="1284287" y="986111"/>
            <a:ext cx="2447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电荷</a:t>
            </a:r>
          </a:p>
        </p:txBody>
      </p:sp>
      <p:sp>
        <p:nvSpPr>
          <p:cNvPr id="26628" name="Text Box 6">
            <a:extLst>
              <a:ext uri="{FF2B5EF4-FFF2-40B4-BE49-F238E27FC236}">
                <a16:creationId xmlns:a16="http://schemas.microsoft.com/office/drawing/2014/main" id="{D472EB17-A5C9-2363-DC30-1CB88FDD98FD}"/>
              </a:ext>
            </a:extLst>
          </p:cNvPr>
          <p:cNvSpPr txBox="1">
            <a:spLocks noChangeArrowheads="1"/>
          </p:cNvSpPr>
          <p:nvPr/>
        </p:nvSpPr>
        <p:spPr bwMode="auto">
          <a:xfrm>
            <a:off x="5499100" y="986111"/>
            <a:ext cx="2232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b="1">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磁荷</a:t>
            </a:r>
          </a:p>
        </p:txBody>
      </p:sp>
      <p:graphicFrame>
        <p:nvGraphicFramePr>
          <p:cNvPr id="26629" name="Object 7">
            <a:extLst>
              <a:ext uri="{FF2B5EF4-FFF2-40B4-BE49-F238E27FC236}">
                <a16:creationId xmlns:a16="http://schemas.microsoft.com/office/drawing/2014/main" id="{932FFDF1-2154-B6F2-440B-E361B84CF8F3}"/>
              </a:ext>
            </a:extLst>
          </p:cNvPr>
          <p:cNvGraphicFramePr>
            <a:graphicFrameLocks noChangeAspect="1"/>
          </p:cNvGraphicFramePr>
          <p:nvPr>
            <p:extLst>
              <p:ext uri="{D42A27DB-BD31-4B8C-83A1-F6EECF244321}">
                <p14:modId xmlns:p14="http://schemas.microsoft.com/office/powerpoint/2010/main" val="3071111963"/>
              </p:ext>
            </p:extLst>
          </p:nvPr>
        </p:nvGraphicFramePr>
        <p:xfrm>
          <a:off x="728662" y="1819072"/>
          <a:ext cx="2457450" cy="1143000"/>
        </p:xfrm>
        <a:graphic>
          <a:graphicData uri="http://schemas.openxmlformats.org/presentationml/2006/ole">
            <mc:AlternateContent xmlns:mc="http://schemas.openxmlformats.org/markup-compatibility/2006">
              <mc:Choice xmlns:v="urn:schemas-microsoft-com:vml" Requires="v">
                <p:oleObj spid="_x0000_s1032" name="公式" r:id="rId3" imgW="927100" imgH="431800" progId="Equation.3">
                  <p:embed/>
                </p:oleObj>
              </mc:Choice>
              <mc:Fallback>
                <p:oleObj name="公式" r:id="rId3" imgW="927100" imgH="431800" progId="Equation.3">
                  <p:embed/>
                  <p:pic>
                    <p:nvPicPr>
                      <p:cNvPr id="26629" name="Object 7">
                        <a:extLst>
                          <a:ext uri="{FF2B5EF4-FFF2-40B4-BE49-F238E27FC236}">
                            <a16:creationId xmlns:a16="http://schemas.microsoft.com/office/drawing/2014/main" id="{932FFDF1-2154-B6F2-440B-E361B84CF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2" y="1819072"/>
                        <a:ext cx="245745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8">
            <a:extLst>
              <a:ext uri="{FF2B5EF4-FFF2-40B4-BE49-F238E27FC236}">
                <a16:creationId xmlns:a16="http://schemas.microsoft.com/office/drawing/2014/main" id="{BF317029-BB43-C6F2-0258-BF3F4D801999}"/>
              </a:ext>
            </a:extLst>
          </p:cNvPr>
          <p:cNvGraphicFramePr>
            <a:graphicFrameLocks noChangeAspect="1"/>
          </p:cNvGraphicFramePr>
          <p:nvPr>
            <p:extLst>
              <p:ext uri="{D42A27DB-BD31-4B8C-83A1-F6EECF244321}">
                <p14:modId xmlns:p14="http://schemas.microsoft.com/office/powerpoint/2010/main" val="2041711678"/>
              </p:ext>
            </p:extLst>
          </p:nvPr>
        </p:nvGraphicFramePr>
        <p:xfrm>
          <a:off x="5048249" y="1819072"/>
          <a:ext cx="2638425" cy="1055687"/>
        </p:xfrm>
        <a:graphic>
          <a:graphicData uri="http://schemas.openxmlformats.org/presentationml/2006/ole">
            <mc:AlternateContent xmlns:mc="http://schemas.openxmlformats.org/markup-compatibility/2006">
              <mc:Choice xmlns:v="urn:schemas-microsoft-com:vml" Requires="v">
                <p:oleObj spid="_x0000_s1033" name="公式" r:id="rId5" imgW="1079032" imgH="431613" progId="Equation.3">
                  <p:embed/>
                </p:oleObj>
              </mc:Choice>
              <mc:Fallback>
                <p:oleObj name="公式" r:id="rId5" imgW="1079032" imgH="431613" progId="Equation.3">
                  <p:embed/>
                  <p:pic>
                    <p:nvPicPr>
                      <p:cNvPr id="26630" name="Object 8">
                        <a:extLst>
                          <a:ext uri="{FF2B5EF4-FFF2-40B4-BE49-F238E27FC236}">
                            <a16:creationId xmlns:a16="http://schemas.microsoft.com/office/drawing/2014/main" id="{BF317029-BB43-C6F2-0258-BF3F4D8019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249" y="1819072"/>
                        <a:ext cx="2638425"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1" name="Object 9">
            <a:extLst>
              <a:ext uri="{FF2B5EF4-FFF2-40B4-BE49-F238E27FC236}">
                <a16:creationId xmlns:a16="http://schemas.microsoft.com/office/drawing/2014/main" id="{7DE3751E-0141-586D-B68A-9DF1FD18FBDF}"/>
              </a:ext>
            </a:extLst>
          </p:cNvPr>
          <p:cNvGraphicFramePr>
            <a:graphicFrameLocks noChangeAspect="1"/>
          </p:cNvGraphicFramePr>
          <p:nvPr>
            <p:extLst>
              <p:ext uri="{D42A27DB-BD31-4B8C-83A1-F6EECF244321}">
                <p14:modId xmlns:p14="http://schemas.microsoft.com/office/powerpoint/2010/main" val="1014652342"/>
              </p:ext>
            </p:extLst>
          </p:nvPr>
        </p:nvGraphicFramePr>
        <p:xfrm>
          <a:off x="1038298" y="3119552"/>
          <a:ext cx="1296988" cy="1296987"/>
        </p:xfrm>
        <a:graphic>
          <a:graphicData uri="http://schemas.openxmlformats.org/presentationml/2006/ole">
            <mc:AlternateContent xmlns:mc="http://schemas.openxmlformats.org/markup-compatibility/2006">
              <mc:Choice xmlns:v="urn:schemas-microsoft-com:vml" Requires="v">
                <p:oleObj spid="_x0000_s1034" name="公式" r:id="rId7" imgW="444307" imgH="444307" progId="Equation.3">
                  <p:embed/>
                </p:oleObj>
              </mc:Choice>
              <mc:Fallback>
                <p:oleObj name="公式" r:id="rId7" imgW="444307" imgH="444307" progId="Equation.3">
                  <p:embed/>
                  <p:pic>
                    <p:nvPicPr>
                      <p:cNvPr id="26631" name="Object 9">
                        <a:extLst>
                          <a:ext uri="{FF2B5EF4-FFF2-40B4-BE49-F238E27FC236}">
                            <a16:creationId xmlns:a16="http://schemas.microsoft.com/office/drawing/2014/main" id="{7DE3751E-0141-586D-B68A-9DF1FD18FB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8298" y="3119552"/>
                        <a:ext cx="1296988" cy="1296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10">
            <a:extLst>
              <a:ext uri="{FF2B5EF4-FFF2-40B4-BE49-F238E27FC236}">
                <a16:creationId xmlns:a16="http://schemas.microsoft.com/office/drawing/2014/main" id="{B62C63D9-CF42-563E-C30E-B0589B62C18D}"/>
              </a:ext>
            </a:extLst>
          </p:cNvPr>
          <p:cNvGraphicFramePr>
            <a:graphicFrameLocks noChangeAspect="1"/>
          </p:cNvGraphicFramePr>
          <p:nvPr>
            <p:extLst>
              <p:ext uri="{D42A27DB-BD31-4B8C-83A1-F6EECF244321}">
                <p14:modId xmlns:p14="http://schemas.microsoft.com/office/powerpoint/2010/main" val="3214699087"/>
              </p:ext>
            </p:extLst>
          </p:nvPr>
        </p:nvGraphicFramePr>
        <p:xfrm>
          <a:off x="5791273" y="3119552"/>
          <a:ext cx="1368425" cy="1201737"/>
        </p:xfrm>
        <a:graphic>
          <a:graphicData uri="http://schemas.openxmlformats.org/presentationml/2006/ole">
            <mc:AlternateContent xmlns:mc="http://schemas.openxmlformats.org/markup-compatibility/2006">
              <mc:Choice xmlns:v="urn:schemas-microsoft-com:vml" Requires="v">
                <p:oleObj spid="_x0000_s1035" name="公式" r:id="rId9" imgW="520700" imgH="457200" progId="Equation.3">
                  <p:embed/>
                </p:oleObj>
              </mc:Choice>
              <mc:Fallback>
                <p:oleObj name="公式" r:id="rId9" imgW="520700" imgH="457200" progId="Equation.3">
                  <p:embed/>
                  <p:pic>
                    <p:nvPicPr>
                      <p:cNvPr id="26632" name="Object 10">
                        <a:extLst>
                          <a:ext uri="{FF2B5EF4-FFF2-40B4-BE49-F238E27FC236}">
                            <a16:creationId xmlns:a16="http://schemas.microsoft.com/office/drawing/2014/main" id="{B62C63D9-CF42-563E-C30E-B0589B62C1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273" y="3119552"/>
                        <a:ext cx="1368425" cy="1201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0" name="AutoShape 15">
            <a:extLst>
              <a:ext uri="{FF2B5EF4-FFF2-40B4-BE49-F238E27FC236}">
                <a16:creationId xmlns:a16="http://schemas.microsoft.com/office/drawing/2014/main" id="{AD605E80-53BC-4A48-A65F-A149057193BD}"/>
              </a:ext>
            </a:extLst>
          </p:cNvPr>
          <p:cNvSpPr>
            <a:spLocks noChangeArrowheads="1"/>
          </p:cNvSpPr>
          <p:nvPr/>
        </p:nvSpPr>
        <p:spPr bwMode="auto">
          <a:xfrm>
            <a:off x="3348037" y="1259569"/>
            <a:ext cx="1700212" cy="160338"/>
          </a:xfrm>
          <a:prstGeom prst="rightArrow">
            <a:avLst>
              <a:gd name="adj1" fmla="val 50000"/>
              <a:gd name="adj2" fmla="val 291926"/>
            </a:avLst>
          </a:prstGeom>
          <a:solidFill>
            <a:schemeClr val="bg2">
              <a:lumMod val="75000"/>
            </a:schemeClr>
          </a:solidFill>
          <a:ln w="9525">
            <a:solidFill>
              <a:schemeClr val="tx1"/>
            </a:solidFill>
            <a:miter lim="800000"/>
            <a:headEnd/>
            <a:tailEnd/>
          </a:ln>
        </p:spPr>
        <p:txBody>
          <a:bodyPr wrap="none" anchor="ctr"/>
          <a:lstStyle/>
          <a:p>
            <a:pPr eaLnBrk="1" hangingPunct="1">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41" name="AutoShape 16">
            <a:extLst>
              <a:ext uri="{FF2B5EF4-FFF2-40B4-BE49-F238E27FC236}">
                <a16:creationId xmlns:a16="http://schemas.microsoft.com/office/drawing/2014/main" id="{51A32A7C-E3E7-40F2-AED6-5E7188933FDF}"/>
              </a:ext>
            </a:extLst>
          </p:cNvPr>
          <p:cNvSpPr>
            <a:spLocks noChangeArrowheads="1"/>
          </p:cNvSpPr>
          <p:nvPr/>
        </p:nvSpPr>
        <p:spPr bwMode="auto">
          <a:xfrm>
            <a:off x="3463924" y="2323897"/>
            <a:ext cx="1296988" cy="142875"/>
          </a:xfrm>
          <a:prstGeom prst="rightArrow">
            <a:avLst>
              <a:gd name="adj1" fmla="val 50000"/>
              <a:gd name="adj2" fmla="val 226945"/>
            </a:avLst>
          </a:prstGeom>
          <a:solidFill>
            <a:schemeClr val="accent2">
              <a:lumMod val="90000"/>
            </a:schemeClr>
          </a:solidFill>
          <a:ln w="9525">
            <a:solidFill>
              <a:schemeClr val="tx1"/>
            </a:solidFill>
            <a:miter lim="800000"/>
            <a:headEnd/>
            <a:tailEnd/>
          </a:ln>
        </p:spPr>
        <p:txBody>
          <a:bodyPr wrap="none" anchor="ctr"/>
          <a:lstStyle/>
          <a:p>
            <a:pPr eaLnBrk="1" hangingPunct="1">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643" name="Text Box 21">
            <a:extLst>
              <a:ext uri="{FF2B5EF4-FFF2-40B4-BE49-F238E27FC236}">
                <a16:creationId xmlns:a16="http://schemas.microsoft.com/office/drawing/2014/main" id="{66997EDE-FFB4-0110-8291-92BA46996DB5}"/>
              </a:ext>
            </a:extLst>
          </p:cNvPr>
          <p:cNvSpPr txBox="1">
            <a:spLocks noChangeArrowheads="1"/>
          </p:cNvSpPr>
          <p:nvPr/>
        </p:nvSpPr>
        <p:spPr bwMode="auto">
          <a:xfrm>
            <a:off x="5370560" y="5211569"/>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6644" name="Object 22">
            <a:extLst>
              <a:ext uri="{FF2B5EF4-FFF2-40B4-BE49-F238E27FC236}">
                <a16:creationId xmlns:a16="http://schemas.microsoft.com/office/drawing/2014/main" id="{AA951177-E8FF-8415-135F-3D9FF373878A}"/>
              </a:ext>
            </a:extLst>
          </p:cNvPr>
          <p:cNvGraphicFramePr>
            <a:graphicFrameLocks noChangeAspect="1"/>
          </p:cNvGraphicFramePr>
          <p:nvPr>
            <p:extLst>
              <p:ext uri="{D42A27DB-BD31-4B8C-83A1-F6EECF244321}">
                <p14:modId xmlns:p14="http://schemas.microsoft.com/office/powerpoint/2010/main" val="2007145917"/>
              </p:ext>
            </p:extLst>
          </p:nvPr>
        </p:nvGraphicFramePr>
        <p:xfrm>
          <a:off x="422323" y="4530532"/>
          <a:ext cx="3167062" cy="733425"/>
        </p:xfrm>
        <a:graphic>
          <a:graphicData uri="http://schemas.openxmlformats.org/presentationml/2006/ole">
            <mc:AlternateContent xmlns:mc="http://schemas.openxmlformats.org/markup-compatibility/2006">
              <mc:Choice xmlns:v="urn:schemas-microsoft-com:vml" Requires="v">
                <p:oleObj spid="_x0000_s1036" name="公式" r:id="rId11" imgW="1040948" imgH="241195" progId="Equation.3">
                  <p:embed/>
                </p:oleObj>
              </mc:Choice>
              <mc:Fallback>
                <p:oleObj name="公式" r:id="rId11" imgW="1040948" imgH="241195" progId="Equation.3">
                  <p:embed/>
                  <p:pic>
                    <p:nvPicPr>
                      <p:cNvPr id="26644" name="Object 22">
                        <a:extLst>
                          <a:ext uri="{FF2B5EF4-FFF2-40B4-BE49-F238E27FC236}">
                            <a16:creationId xmlns:a16="http://schemas.microsoft.com/office/drawing/2014/main" id="{AA951177-E8FF-8415-135F-3D9FF37387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323" y="4530532"/>
                        <a:ext cx="3167062"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5" name="Object 23">
            <a:extLst>
              <a:ext uri="{FF2B5EF4-FFF2-40B4-BE49-F238E27FC236}">
                <a16:creationId xmlns:a16="http://schemas.microsoft.com/office/drawing/2014/main" id="{DF2C1E8A-924E-F216-244D-4D4C19E01C3B}"/>
              </a:ext>
            </a:extLst>
          </p:cNvPr>
          <p:cNvGraphicFramePr>
            <a:graphicFrameLocks noChangeAspect="1"/>
          </p:cNvGraphicFramePr>
          <p:nvPr>
            <p:extLst>
              <p:ext uri="{D42A27DB-BD31-4B8C-83A1-F6EECF244321}">
                <p14:modId xmlns:p14="http://schemas.microsoft.com/office/powerpoint/2010/main" val="4004377113"/>
              </p:ext>
            </p:extLst>
          </p:nvPr>
        </p:nvGraphicFramePr>
        <p:xfrm>
          <a:off x="5187950" y="4478144"/>
          <a:ext cx="3635375" cy="781050"/>
        </p:xfrm>
        <a:graphic>
          <a:graphicData uri="http://schemas.openxmlformats.org/presentationml/2006/ole">
            <mc:AlternateContent xmlns:mc="http://schemas.openxmlformats.org/markup-compatibility/2006">
              <mc:Choice xmlns:v="urn:schemas-microsoft-com:vml" Requires="v">
                <p:oleObj spid="_x0000_s1037" name="公式" r:id="rId13" imgW="1180588" imgH="253890" progId="Equation.3">
                  <p:embed/>
                </p:oleObj>
              </mc:Choice>
              <mc:Fallback>
                <p:oleObj name="公式" r:id="rId13" imgW="1180588" imgH="253890" progId="Equation.3">
                  <p:embed/>
                  <p:pic>
                    <p:nvPicPr>
                      <p:cNvPr id="26645" name="Object 23">
                        <a:extLst>
                          <a:ext uri="{FF2B5EF4-FFF2-40B4-BE49-F238E27FC236}">
                            <a16:creationId xmlns:a16="http://schemas.microsoft.com/office/drawing/2014/main" id="{DF2C1E8A-924E-F216-244D-4D4C19E01C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7950" y="4478144"/>
                        <a:ext cx="3635375"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AutoShape 16">
            <a:extLst>
              <a:ext uri="{FF2B5EF4-FFF2-40B4-BE49-F238E27FC236}">
                <a16:creationId xmlns:a16="http://schemas.microsoft.com/office/drawing/2014/main" id="{FA7C1EBA-6DD5-34D1-B2AE-C64E32B249B3}"/>
              </a:ext>
            </a:extLst>
          </p:cNvPr>
          <p:cNvSpPr>
            <a:spLocks noChangeArrowheads="1"/>
          </p:cNvSpPr>
          <p:nvPr/>
        </p:nvSpPr>
        <p:spPr bwMode="auto">
          <a:xfrm>
            <a:off x="3486223" y="3545749"/>
            <a:ext cx="1296988" cy="142875"/>
          </a:xfrm>
          <a:prstGeom prst="rightArrow">
            <a:avLst>
              <a:gd name="adj1" fmla="val 50000"/>
              <a:gd name="adj2" fmla="val 226945"/>
            </a:avLst>
          </a:prstGeom>
          <a:solidFill>
            <a:schemeClr val="accent2">
              <a:lumMod val="90000"/>
            </a:schemeClr>
          </a:solidFill>
          <a:ln w="9525">
            <a:solidFill>
              <a:schemeClr val="tx1"/>
            </a:solidFill>
            <a:miter lim="800000"/>
            <a:headEnd/>
            <a:tailEnd/>
          </a:ln>
        </p:spPr>
        <p:txBody>
          <a:bodyPr wrap="none" anchor="ctr"/>
          <a:lstStyle/>
          <a:p>
            <a:pPr eaLnBrk="1" hangingPunct="1">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AutoShape 16">
            <a:extLst>
              <a:ext uri="{FF2B5EF4-FFF2-40B4-BE49-F238E27FC236}">
                <a16:creationId xmlns:a16="http://schemas.microsoft.com/office/drawing/2014/main" id="{A1D49693-7503-AF5D-4D55-CFB7D99C7B85}"/>
              </a:ext>
            </a:extLst>
          </p:cNvPr>
          <p:cNvSpPr>
            <a:spLocks noChangeArrowheads="1"/>
          </p:cNvSpPr>
          <p:nvPr/>
        </p:nvSpPr>
        <p:spPr bwMode="auto">
          <a:xfrm>
            <a:off x="3584486" y="4840908"/>
            <a:ext cx="1296988" cy="142875"/>
          </a:xfrm>
          <a:prstGeom prst="rightArrow">
            <a:avLst>
              <a:gd name="adj1" fmla="val 50000"/>
              <a:gd name="adj2" fmla="val 226945"/>
            </a:avLst>
          </a:prstGeom>
          <a:solidFill>
            <a:schemeClr val="accent2">
              <a:lumMod val="90000"/>
            </a:schemeClr>
          </a:solidFill>
          <a:ln w="9525">
            <a:solidFill>
              <a:schemeClr val="tx1"/>
            </a:solidFill>
            <a:miter lim="800000"/>
            <a:headEnd/>
            <a:tailEnd/>
          </a:ln>
        </p:spPr>
        <p:txBody>
          <a:bodyPr wrap="none" anchor="ctr"/>
          <a:lstStyle/>
          <a:p>
            <a:pPr eaLnBrk="1" hangingPunct="1">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Text Box 68">
            <a:extLst>
              <a:ext uri="{FF2B5EF4-FFF2-40B4-BE49-F238E27FC236}">
                <a16:creationId xmlns:a16="http://schemas.microsoft.com/office/drawing/2014/main" id="{2BF4779C-C893-4414-8392-307CFD40EF17}"/>
              </a:ext>
            </a:extLst>
          </p:cNvPr>
          <p:cNvSpPr txBox="1">
            <a:spLocks noChangeArrowheads="1"/>
          </p:cNvSpPr>
          <p:nvPr/>
        </p:nvSpPr>
        <p:spPr bwMode="auto">
          <a:xfrm>
            <a:off x="253002" y="5718937"/>
            <a:ext cx="9193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marL="342900" indent="-342900">
              <a:spcBef>
                <a:spcPct val="0"/>
              </a:spcBef>
              <a:buClrTx/>
              <a:buSzTx/>
            </a:pPr>
            <a:r>
              <a:rPr lang="zh-CN" altLang="en-US" sz="2400" b="1" dirty="0">
                <a:solidFill>
                  <a:srgbClr val="0000CC"/>
                </a:solidFill>
                <a:latin typeface="黑体" panose="02010609060101010101" pitchFamily="49" charset="-122"/>
                <a:ea typeface="黑体" panose="02010609060101010101" pitchFamily="49" charset="-122"/>
              </a:rPr>
              <a:t>与电现象的不同点：迄今为止，未发现独立的磁极（磁单极）。</a:t>
            </a:r>
          </a:p>
        </p:txBody>
      </p:sp>
      <p:sp>
        <p:nvSpPr>
          <p:cNvPr id="6" name="灯片编号占位符 5">
            <a:extLst>
              <a:ext uri="{FF2B5EF4-FFF2-40B4-BE49-F238E27FC236}">
                <a16:creationId xmlns:a16="http://schemas.microsoft.com/office/drawing/2014/main" id="{6932B483-2510-4FC5-AB3A-DC00F84B7D43}"/>
              </a:ext>
            </a:extLst>
          </p:cNvPr>
          <p:cNvSpPr>
            <a:spLocks noGrp="1"/>
          </p:cNvSpPr>
          <p:nvPr>
            <p:ph type="sldNum" sz="quarter" idx="12"/>
          </p:nvPr>
        </p:nvSpPr>
        <p:spPr/>
        <p:txBody>
          <a:bodyPr/>
          <a:lstStyle/>
          <a:p>
            <a:fld id="{565CE74E-AB26-4998-AD42-012C4C1AD076}"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6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28" grpId="0"/>
      <p:bldP spid="1040" grpId="0" animBg="1"/>
      <p:bldP spid="1041" grpId="0" animBg="1"/>
      <p:bldP spid="2" grpId="0" animBg="1"/>
      <p:bldP spid="5" grpId="0" animBg="1"/>
      <p:bldP spid="2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Text Box 3">
            <a:extLst>
              <a:ext uri="{FF2B5EF4-FFF2-40B4-BE49-F238E27FC236}">
                <a16:creationId xmlns:a16="http://schemas.microsoft.com/office/drawing/2014/main" id="{D2D4FB4A-F98B-788D-B1D5-30235132906F}"/>
              </a:ext>
            </a:extLst>
          </p:cNvPr>
          <p:cNvSpPr txBox="1">
            <a:spLocks noChangeArrowheads="1"/>
          </p:cNvSpPr>
          <p:nvPr/>
        </p:nvSpPr>
        <p:spPr bwMode="auto">
          <a:xfrm>
            <a:off x="273368" y="238294"/>
            <a:ext cx="7388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3600" b="1" dirty="0">
                <a:solidFill>
                  <a:srgbClr val="003300"/>
                </a:solidFill>
                <a:latin typeface="黑体" panose="02010609060101010101" pitchFamily="49" charset="-122"/>
                <a:ea typeface="黑体" panose="02010609060101010101" pitchFamily="49" charset="-122"/>
              </a:rPr>
              <a:t>二、 奥斯特实验</a:t>
            </a:r>
          </a:p>
        </p:txBody>
      </p:sp>
      <p:sp>
        <p:nvSpPr>
          <p:cNvPr id="3" name="内容占位符 2">
            <a:extLst>
              <a:ext uri="{FF2B5EF4-FFF2-40B4-BE49-F238E27FC236}">
                <a16:creationId xmlns:a16="http://schemas.microsoft.com/office/drawing/2014/main" id="{518B3ACA-BAF6-4470-7213-EF0B46EC463B}"/>
              </a:ext>
            </a:extLst>
          </p:cNvPr>
          <p:cNvSpPr>
            <a:spLocks noGrp="1"/>
          </p:cNvSpPr>
          <p:nvPr>
            <p:ph idx="1"/>
          </p:nvPr>
        </p:nvSpPr>
        <p:spPr>
          <a:xfrm>
            <a:off x="273367" y="1067977"/>
            <a:ext cx="6049055" cy="5620205"/>
          </a:xfrm>
        </p:spPr>
        <p:txBody>
          <a:bodyPr>
            <a:normAutofit fontScale="85000" lnSpcReduction="20000"/>
          </a:bodyPr>
          <a:lstStyle/>
          <a:p>
            <a:pPr>
              <a:lnSpc>
                <a:spcPct val="170000"/>
              </a:lnSpc>
              <a:spcBef>
                <a:spcPct val="50000"/>
              </a:spcBef>
              <a:buFont typeface="Wingdings" panose="05000000000000000000" pitchFamily="2" charset="2"/>
              <a:buChar char="u"/>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世纪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年代前，磁和电是独立发展的。</a:t>
            </a:r>
          </a:p>
          <a:p>
            <a:pPr>
              <a:lnSpc>
                <a:spcPct val="170000"/>
              </a:lnSpc>
              <a:spcBef>
                <a:spcPct val="50000"/>
              </a:spcBef>
              <a:buFont typeface="Wingdings" panose="05000000000000000000" pitchFamily="2" charset="2"/>
              <a:buChar char="u"/>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奥斯特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丹麦物理学家，深受康德哲学关于“自然力”统一观点的影响，试图找出电、磁之间的关系 。</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70000"/>
              </a:lnSpc>
              <a:spcBef>
                <a:spcPct val="50000"/>
              </a:spcBef>
              <a:buFont typeface="Wingdings" panose="05000000000000000000" pitchFamily="2" charset="2"/>
              <a:buChar char="u"/>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1820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月，奥斯特发现电流能使磁针发生偏转；改变电流方向，磁针偏转方向发生改变。</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70000"/>
              </a:lnSpc>
              <a:spcBef>
                <a:spcPct val="50000"/>
              </a:spcBef>
              <a:buFont typeface="Wingdings" panose="05000000000000000000" pitchFamily="2" charset="2"/>
              <a:buChar char="u"/>
            </a:pP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日，奥斯特发表了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论磁针的电流撞击实验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spcBef>
                <a:spcPct val="50000"/>
              </a:spcBef>
              <a:buFont typeface="Wingdings" panose="05000000000000000000" pitchFamily="2" charset="2"/>
              <a:buChar char="u"/>
            </a:pPr>
            <a:endParaRPr lang="en-US" altLang="zh-CN" sz="2400" b="1" dirty="0">
              <a:latin typeface="黑体" panose="02010609060101010101" pitchFamily="49" charset="-122"/>
              <a:ea typeface="黑体" panose="02010609060101010101" pitchFamily="49" charset="-122"/>
            </a:endParaRPr>
          </a:p>
          <a:p>
            <a:pPr eaLnBrk="1" hangingPunct="1">
              <a:lnSpc>
                <a:spcPct val="150000"/>
              </a:lnSpc>
              <a:spcBef>
                <a:spcPct val="50000"/>
              </a:spcBef>
            </a:pPr>
            <a:endParaRPr lang="zh-CN" altLang="en-US" sz="2400" b="1"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4" name="Picture 4" descr="EH21-732图奥斯特">
            <a:extLst>
              <a:ext uri="{FF2B5EF4-FFF2-40B4-BE49-F238E27FC236}">
                <a16:creationId xmlns:a16="http://schemas.microsoft.com/office/drawing/2014/main" id="{861B4A60-9783-F851-75CB-8343AA4B4F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945" y="993767"/>
            <a:ext cx="2447920" cy="3145495"/>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ne206">
            <a:extLst>
              <a:ext uri="{FF2B5EF4-FFF2-40B4-BE49-F238E27FC236}">
                <a16:creationId xmlns:a16="http://schemas.microsoft.com/office/drawing/2014/main" id="{CBF1C58E-C030-343E-0FE7-538E54F74C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529" y="4828931"/>
            <a:ext cx="2923336" cy="1642072"/>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5">
            <a:extLst>
              <a:ext uri="{FF2B5EF4-FFF2-40B4-BE49-F238E27FC236}">
                <a16:creationId xmlns:a16="http://schemas.microsoft.com/office/drawing/2014/main" id="{D405E12F-E63C-A3A7-FB15-BB0D55E76836}"/>
              </a:ext>
            </a:extLst>
          </p:cNvPr>
          <p:cNvSpPr/>
          <p:nvPr/>
        </p:nvSpPr>
        <p:spPr bwMode="auto">
          <a:xfrm>
            <a:off x="324531" y="908231"/>
            <a:ext cx="3481115" cy="85536"/>
          </a:xfrm>
          <a:prstGeom prst="roundRect">
            <a:avLst/>
          </a:prstGeom>
          <a:solidFill>
            <a:srgbClr val="FFC000"/>
          </a:solidFill>
          <a:ln w="9525" cap="flat" cmpd="sng" algn="ctr">
            <a:solidFill>
              <a:srgbClr val="FFC000"/>
            </a:solidFill>
            <a:prstDash val="solid"/>
            <a:round/>
            <a:headEnd type="none" w="med" len="med"/>
            <a:tailEnd type="none" w="med" len="med"/>
          </a:ln>
          <a:effectLst>
            <a:outerShdw blurRad="50800" dist="50800" dir="5400000" algn="ctr" rotWithShape="0">
              <a:schemeClr val="bg1"/>
            </a:outerShdw>
          </a:effectLst>
        </p:spPr>
        <p:txBody>
          <a:bodyPr/>
          <a:lstStyle/>
          <a:p>
            <a:pPr eaLnBrk="1" hangingPunct="1">
              <a:defRPr/>
            </a:pPr>
            <a:endParaRPr lang="zh-CN" altLang="en-US">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B5B5F1B8-43DE-40C2-BD7A-307DB64CC710}"/>
              </a:ext>
            </a:extLst>
          </p:cNvPr>
          <p:cNvSpPr>
            <a:spLocks noGrp="1"/>
          </p:cNvSpPr>
          <p:nvPr>
            <p:ph type="sldNum" sz="quarter" idx="12"/>
          </p:nvPr>
        </p:nvSpPr>
        <p:spPr/>
        <p:txBody>
          <a:bodyPr/>
          <a:lstStyle/>
          <a:p>
            <a:fld id="{565CE74E-AB26-4998-AD42-012C4C1AD076}"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43D09D3-5244-8657-2FAB-104BAF07646B}"/>
              </a:ext>
            </a:extLst>
          </p:cNvPr>
          <p:cNvSpPr>
            <a:spLocks noGrp="1" noChangeArrowheads="1"/>
          </p:cNvSpPr>
          <p:nvPr>
            <p:ph type="title"/>
          </p:nvPr>
        </p:nvSpPr>
        <p:spPr>
          <a:xfrm>
            <a:off x="364785" y="293253"/>
            <a:ext cx="3578541" cy="848360"/>
          </a:xfrm>
        </p:spPr>
        <p:txBody>
          <a:bodyPr>
            <a:normAutofit/>
          </a:bodyPr>
          <a:lstStyle/>
          <a:p>
            <a:pPr eaLnBrk="1" hangingPunct="1"/>
            <a:r>
              <a:rPr lang="zh-CN" altLang="en-US" sz="3600" dirty="0">
                <a:solidFill>
                  <a:srgbClr val="660033"/>
                </a:solidFill>
                <a:latin typeface="黑体" panose="02010609060101010101" pitchFamily="49" charset="-122"/>
                <a:ea typeface="黑体" panose="02010609060101010101" pitchFamily="49" charset="-122"/>
              </a:rPr>
              <a:t>实验表明：</a:t>
            </a:r>
          </a:p>
        </p:txBody>
      </p:sp>
      <p:sp>
        <p:nvSpPr>
          <p:cNvPr id="8195" name="Rectangle 3">
            <a:extLst>
              <a:ext uri="{FF2B5EF4-FFF2-40B4-BE49-F238E27FC236}">
                <a16:creationId xmlns:a16="http://schemas.microsoft.com/office/drawing/2014/main" id="{17E69D00-B281-6241-A3CC-5B690585A456}"/>
              </a:ext>
            </a:extLst>
          </p:cNvPr>
          <p:cNvSpPr>
            <a:spLocks noGrp="1" noChangeArrowheads="1"/>
          </p:cNvSpPr>
          <p:nvPr>
            <p:ph type="body" idx="1"/>
          </p:nvPr>
        </p:nvSpPr>
        <p:spPr>
          <a:xfrm>
            <a:off x="286014" y="1141614"/>
            <a:ext cx="5757735" cy="4114800"/>
          </a:xfrm>
        </p:spPr>
        <p:txBody>
          <a:bodyPr>
            <a:normAutofit/>
          </a:bodyPr>
          <a:lstStyle/>
          <a:p>
            <a:pPr marL="514350" indent="-514350" eaLnBrk="1" hangingPunct="1">
              <a:lnSpc>
                <a:spcPct val="150000"/>
              </a:lnSpc>
              <a:buFont typeface="+mj-lt"/>
              <a:buAutoNum type="arabicPeriod"/>
            </a:pPr>
            <a:r>
              <a:rPr lang="zh-CN" altLang="en-US" sz="2400" b="1" dirty="0">
                <a:latin typeface="黑体" panose="02010609060101010101" pitchFamily="49" charset="-122"/>
                <a:ea typeface="黑体" panose="02010609060101010101" pitchFamily="49" charset="-122"/>
              </a:rPr>
              <a:t>长直载流导线与之平行放置的磁针，磁针受力偏转</a:t>
            </a:r>
            <a:r>
              <a:rPr lang="en-US" altLang="zh-CN" sz="2400" b="1" dirty="0">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电流的磁效应</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marL="514350" indent="-514350" eaLnBrk="1" hangingPunct="1">
              <a:lnSpc>
                <a:spcPct val="150000"/>
              </a:lnSpc>
              <a:buFont typeface="+mj-lt"/>
              <a:buAutoNum type="arabicPeriod"/>
            </a:pPr>
            <a:r>
              <a:rPr lang="zh-CN" altLang="en-US" sz="2400" b="1" dirty="0">
                <a:latin typeface="黑体" panose="02010609060101010101" pitchFamily="49" charset="-122"/>
                <a:ea typeface="黑体" panose="02010609060101010101" pitchFamily="49" charset="-122"/>
              </a:rPr>
              <a:t>磁针是在水平面内偏转的（</a:t>
            </a:r>
            <a:r>
              <a:rPr lang="zh-CN" altLang="en-US" sz="2400" b="1" dirty="0">
                <a:solidFill>
                  <a:srgbClr val="FF0000"/>
                </a:solidFill>
                <a:latin typeface="黑体" panose="02010609060101010101" pitchFamily="49" charset="-122"/>
                <a:ea typeface="黑体" panose="02010609060101010101" pitchFamily="49" charset="-122"/>
              </a:rPr>
              <a:t>横向力</a:t>
            </a:r>
            <a:r>
              <a:rPr lang="zh-CN" altLang="en-US" sz="2400" b="1" dirty="0">
                <a:latin typeface="黑体" panose="02010609060101010101" pitchFamily="49" charset="-122"/>
                <a:ea typeface="黑体" panose="02010609060101010101" pitchFamily="49" charset="-122"/>
              </a:rPr>
              <a:t>），突破了非接触物体之间只存在有心力的观念</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拓宽了作用力的类型。</a:t>
            </a:r>
          </a:p>
        </p:txBody>
      </p:sp>
      <p:pic>
        <p:nvPicPr>
          <p:cNvPr id="2" name="Picture 3" descr="ne206">
            <a:extLst>
              <a:ext uri="{FF2B5EF4-FFF2-40B4-BE49-F238E27FC236}">
                <a16:creationId xmlns:a16="http://schemas.microsoft.com/office/drawing/2014/main" id="{DEDDDAE2-207C-A458-2772-DCC82526CE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4423" y="1141613"/>
            <a:ext cx="3376976" cy="1896887"/>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4714E23-723D-D260-258E-F8AAB7895B84}"/>
              </a:ext>
            </a:extLst>
          </p:cNvPr>
          <p:cNvSpPr txBox="1">
            <a:spLocks noChangeArrowheads="1"/>
          </p:cNvSpPr>
          <p:nvPr/>
        </p:nvSpPr>
        <p:spPr>
          <a:xfrm>
            <a:off x="434454" y="4598125"/>
            <a:ext cx="8586945" cy="15711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b="1" dirty="0">
                <a:solidFill>
                  <a:srgbClr val="000066"/>
                </a:solidFill>
                <a:latin typeface="黑体" panose="02010609060101010101" pitchFamily="49" charset="-122"/>
                <a:ea typeface="黑体" panose="02010609060101010101" pitchFamily="49" charset="-122"/>
              </a:rPr>
              <a:t>重要意义：</a:t>
            </a:r>
            <a:endParaRPr lang="en-US" altLang="zh-CN" sz="2800" b="1" dirty="0">
              <a:solidFill>
                <a:srgbClr val="000066"/>
              </a:solidFill>
              <a:latin typeface="黑体" panose="02010609060101010101" pitchFamily="49" charset="-122"/>
              <a:ea typeface="黑体" panose="02010609060101010101" pitchFamily="49" charset="-122"/>
            </a:endParaRPr>
          </a:p>
          <a:p>
            <a:pPr>
              <a:lnSpc>
                <a:spcPct val="150000"/>
              </a:lnSpc>
            </a:pPr>
            <a:r>
              <a:rPr lang="zh-CN" altLang="en-US" sz="2800" b="1" dirty="0">
                <a:solidFill>
                  <a:srgbClr val="003300"/>
                </a:solidFill>
                <a:latin typeface="黑体" panose="02010609060101010101" pitchFamily="49" charset="-122"/>
                <a:ea typeface="黑体" panose="02010609060101010101" pitchFamily="49" charset="-122"/>
              </a:rPr>
              <a:t>揭示了电现象与磁现象的联系，宣告电磁学作为一个统一学科诞生，此后迎来了电磁学蓬勃发展的高潮。</a:t>
            </a:r>
          </a:p>
          <a:p>
            <a:pPr>
              <a:lnSpc>
                <a:spcPct val="150000"/>
              </a:lnSpc>
            </a:pPr>
            <a:endParaRPr lang="zh-CN" altLang="en-US" sz="2800" b="1" dirty="0">
              <a:solidFill>
                <a:srgbClr val="000066"/>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419924D6-CBC6-454E-9A5E-C209B1E7F487}"/>
              </a:ext>
            </a:extLst>
          </p:cNvPr>
          <p:cNvSpPr>
            <a:spLocks noGrp="1"/>
          </p:cNvSpPr>
          <p:nvPr>
            <p:ph type="sldNum" sz="quarter" idx="12"/>
          </p:nvPr>
        </p:nvSpPr>
        <p:spPr/>
        <p:txBody>
          <a:bodyPr/>
          <a:lstStyle/>
          <a:p>
            <a:fld id="{565CE74E-AB26-4998-AD42-012C4C1AD076}"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6F4683-8483-FC2F-8DB1-2D872A8AFFFA}"/>
              </a:ext>
            </a:extLst>
          </p:cNvPr>
          <p:cNvSpPr txBox="1">
            <a:spLocks noChangeArrowheads="1"/>
          </p:cNvSpPr>
          <p:nvPr/>
        </p:nvSpPr>
        <p:spPr>
          <a:xfrm>
            <a:off x="442912" y="1436481"/>
            <a:ext cx="8701088" cy="8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b="1" dirty="0">
              <a:solidFill>
                <a:srgbClr val="003300"/>
              </a:solidFill>
              <a:latin typeface="Times New Roman" panose="02020603050405020304" pitchFamily="18" charset="0"/>
              <a:ea typeface="华文新魏" pitchFamily="2" charset="-122"/>
            </a:endParaRPr>
          </a:p>
        </p:txBody>
      </p:sp>
      <p:sp>
        <p:nvSpPr>
          <p:cNvPr id="5" name="Rectangle 2">
            <a:extLst>
              <a:ext uri="{FF2B5EF4-FFF2-40B4-BE49-F238E27FC236}">
                <a16:creationId xmlns:a16="http://schemas.microsoft.com/office/drawing/2014/main" id="{A91DDED0-8843-5F91-F506-798C7CEBAE6B}"/>
              </a:ext>
            </a:extLst>
          </p:cNvPr>
          <p:cNvSpPr txBox="1">
            <a:spLocks noChangeArrowheads="1"/>
          </p:cNvSpPr>
          <p:nvPr/>
        </p:nvSpPr>
        <p:spPr bwMode="auto">
          <a:xfrm>
            <a:off x="255405" y="400398"/>
            <a:ext cx="29606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Verdana" pitchFamily="34" charset="0"/>
                <a:ea typeface="宋体" pitchFamily="2" charset="-122"/>
              </a:defRPr>
            </a:lvl2pPr>
            <a:lvl3pPr algn="l" rtl="0" eaLnBrk="0" fontAlgn="base" hangingPunct="0">
              <a:spcBef>
                <a:spcPct val="0"/>
              </a:spcBef>
              <a:spcAft>
                <a:spcPct val="0"/>
              </a:spcAft>
              <a:defRPr kumimoji="1" sz="4400">
                <a:solidFill>
                  <a:schemeClr val="tx2"/>
                </a:solidFill>
                <a:latin typeface="Verdana" pitchFamily="34" charset="0"/>
                <a:ea typeface="宋体" pitchFamily="2" charset="-122"/>
              </a:defRPr>
            </a:lvl3pPr>
            <a:lvl4pPr algn="l" rtl="0" eaLnBrk="0" fontAlgn="base" hangingPunct="0">
              <a:spcBef>
                <a:spcPct val="0"/>
              </a:spcBef>
              <a:spcAft>
                <a:spcPct val="0"/>
              </a:spcAft>
              <a:defRPr kumimoji="1" sz="4400">
                <a:solidFill>
                  <a:schemeClr val="tx2"/>
                </a:solidFill>
                <a:latin typeface="Verdana" pitchFamily="34" charset="0"/>
                <a:ea typeface="宋体" pitchFamily="2" charset="-122"/>
              </a:defRPr>
            </a:lvl4pPr>
            <a:lvl5pPr algn="l" rtl="0" eaLnBrk="0" fontAlgn="base" hangingPunct="0">
              <a:spcBef>
                <a:spcPct val="0"/>
              </a:spcBef>
              <a:spcAft>
                <a:spcPct val="0"/>
              </a:spcAft>
              <a:defRPr kumimoji="1" sz="4400">
                <a:solidFill>
                  <a:schemeClr val="tx2"/>
                </a:solidFill>
                <a:latin typeface="Verdana" pitchFamily="34" charset="0"/>
                <a:ea typeface="宋体" pitchFamily="2" charset="-122"/>
              </a:defRPr>
            </a:lvl5pPr>
            <a:lvl6pPr marL="457200" algn="l" rtl="0" fontAlgn="base">
              <a:spcBef>
                <a:spcPct val="0"/>
              </a:spcBef>
              <a:spcAft>
                <a:spcPct val="0"/>
              </a:spcAft>
              <a:defRPr kumimoji="1" sz="4400">
                <a:solidFill>
                  <a:schemeClr val="tx2"/>
                </a:solidFill>
                <a:latin typeface="Verdana" pitchFamily="34" charset="0"/>
                <a:ea typeface="宋体" pitchFamily="2" charset="-122"/>
              </a:defRPr>
            </a:lvl6pPr>
            <a:lvl7pPr marL="914400" algn="l" rtl="0" fontAlgn="base">
              <a:spcBef>
                <a:spcPct val="0"/>
              </a:spcBef>
              <a:spcAft>
                <a:spcPct val="0"/>
              </a:spcAft>
              <a:defRPr kumimoji="1" sz="4400">
                <a:solidFill>
                  <a:schemeClr val="tx2"/>
                </a:solidFill>
                <a:latin typeface="Verdana" pitchFamily="34" charset="0"/>
                <a:ea typeface="宋体" pitchFamily="2" charset="-122"/>
              </a:defRPr>
            </a:lvl7pPr>
            <a:lvl8pPr marL="1371600" algn="l" rtl="0" fontAlgn="base">
              <a:spcBef>
                <a:spcPct val="0"/>
              </a:spcBef>
              <a:spcAft>
                <a:spcPct val="0"/>
              </a:spcAft>
              <a:defRPr kumimoji="1" sz="4400">
                <a:solidFill>
                  <a:schemeClr val="tx2"/>
                </a:solidFill>
                <a:latin typeface="Verdana" pitchFamily="34" charset="0"/>
                <a:ea typeface="宋体" pitchFamily="2" charset="-122"/>
              </a:defRPr>
            </a:lvl8pPr>
            <a:lvl9pPr marL="1828800" algn="l" rtl="0" fontAlgn="base">
              <a:spcBef>
                <a:spcPct val="0"/>
              </a:spcBef>
              <a:spcAft>
                <a:spcPct val="0"/>
              </a:spcAft>
              <a:defRPr kumimoji="1" sz="4400">
                <a:solidFill>
                  <a:schemeClr val="tx2"/>
                </a:solidFill>
                <a:latin typeface="Verdana" pitchFamily="34" charset="0"/>
                <a:ea typeface="宋体" pitchFamily="2" charset="-122"/>
              </a:defRPr>
            </a:lvl9pPr>
          </a:lstStyle>
          <a:p>
            <a:pPr eaLnBrk="1" hangingPunct="1">
              <a:defRPr/>
            </a:pPr>
            <a:r>
              <a:rPr lang="zh-CN" altLang="en-US" b="1" kern="0" dirty="0">
                <a:solidFill>
                  <a:srgbClr val="660033"/>
                </a:solidFill>
                <a:latin typeface="楷体_GB2312" pitchFamily="49" charset="-122"/>
                <a:ea typeface="楷体_GB2312" pitchFamily="49" charset="-122"/>
              </a:rPr>
              <a:t>评价：</a:t>
            </a:r>
            <a:r>
              <a:rPr lang="zh-CN" altLang="en-US" b="1" kern="0" dirty="0">
                <a:solidFill>
                  <a:srgbClr val="660033"/>
                </a:solidFill>
                <a:effectLst>
                  <a:outerShdw blurRad="38100" dist="38100" dir="2700000" algn="tl">
                    <a:srgbClr val="000000"/>
                  </a:outerShdw>
                </a:effectLst>
                <a:ea typeface="华文新魏" pitchFamily="2" charset="-122"/>
              </a:rPr>
              <a:t> </a:t>
            </a:r>
          </a:p>
        </p:txBody>
      </p:sp>
      <p:sp>
        <p:nvSpPr>
          <p:cNvPr id="6" name="Rectangle 3">
            <a:extLst>
              <a:ext uri="{FF2B5EF4-FFF2-40B4-BE49-F238E27FC236}">
                <a16:creationId xmlns:a16="http://schemas.microsoft.com/office/drawing/2014/main" id="{1A4F0A47-AC23-4285-4BE4-1D904606DAE0}"/>
              </a:ext>
            </a:extLst>
          </p:cNvPr>
          <p:cNvSpPr txBox="1">
            <a:spLocks noChangeArrowheads="1"/>
          </p:cNvSpPr>
          <p:nvPr/>
        </p:nvSpPr>
        <p:spPr bwMode="auto">
          <a:xfrm>
            <a:off x="255405" y="1304516"/>
            <a:ext cx="8618629"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85000"/>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SzPct val="8500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SzPct val="8500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SzPct val="8500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SzPct val="85000"/>
              <a:buChar char="•"/>
              <a:defRPr kumimoji="1" sz="2000">
                <a:solidFill>
                  <a:schemeClr val="tx1"/>
                </a:solidFill>
                <a:latin typeface="+mn-lt"/>
                <a:ea typeface="+mn-ea"/>
              </a:defRPr>
            </a:lvl9pPr>
          </a:lstStyle>
          <a:p>
            <a:pPr algn="just" eaLnBrk="1" hangingPunct="1">
              <a:lnSpc>
                <a:spcPct val="150000"/>
              </a:lnSpc>
              <a:buFont typeface="Wingdings" panose="05000000000000000000" pitchFamily="2" charset="2"/>
              <a:buNone/>
              <a:defRPr/>
            </a:pPr>
            <a:r>
              <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rPr>
              <a:t>Ampere</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写道：“</a:t>
            </a:r>
            <a:r>
              <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rPr>
              <a:t>Oersted</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先生</a:t>
            </a:r>
            <a:r>
              <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已经永远把他的名字和一个新纪元联系在一起了”．</a:t>
            </a:r>
          </a:p>
          <a:p>
            <a:pPr algn="just" eaLnBrk="1" hangingPunct="1">
              <a:lnSpc>
                <a:spcPct val="150000"/>
              </a:lnSpc>
              <a:buFont typeface="Wingdings" panose="05000000000000000000" pitchFamily="2" charset="2"/>
              <a:buNone/>
              <a:defRPr/>
            </a:pPr>
            <a:r>
              <a:rPr lang="en-US" altLang="zh-CN" sz="2400" b="1" kern="0" dirty="0">
                <a:latin typeface="Times New Roman" panose="02020603050405020304" pitchFamily="18" charset="0"/>
                <a:ea typeface="黑体" panose="02010609060101010101" pitchFamily="49" charset="-122"/>
                <a:cs typeface="Times New Roman" panose="02020603050405020304" pitchFamily="18" charset="0"/>
              </a:rPr>
              <a:t>Faraday</a:t>
            </a:r>
            <a:r>
              <a:rPr lang="zh-CN" altLang="en-US" sz="2400" b="1" kern="0" dirty="0">
                <a:latin typeface="Times New Roman" panose="02020603050405020304" pitchFamily="18" charset="0"/>
                <a:ea typeface="黑体" panose="02010609060101010101" pitchFamily="49" charset="-122"/>
                <a:cs typeface="Times New Roman" panose="02020603050405020304" pitchFamily="18" charset="0"/>
              </a:rPr>
              <a:t>评论说：“它突然打开了科学中一个一直是黑暗的领域的大门，使其充满光明”．</a:t>
            </a:r>
          </a:p>
        </p:txBody>
      </p:sp>
      <p:sp>
        <p:nvSpPr>
          <p:cNvPr id="2" name="灯片编号占位符 1">
            <a:extLst>
              <a:ext uri="{FF2B5EF4-FFF2-40B4-BE49-F238E27FC236}">
                <a16:creationId xmlns:a16="http://schemas.microsoft.com/office/drawing/2014/main" id="{685FD7FA-57D4-4A46-9EDD-D62407DE1B90}"/>
              </a:ext>
            </a:extLst>
          </p:cNvPr>
          <p:cNvSpPr>
            <a:spLocks noGrp="1"/>
          </p:cNvSpPr>
          <p:nvPr>
            <p:ph type="sldNum" sz="quarter" idx="12"/>
          </p:nvPr>
        </p:nvSpPr>
        <p:spPr/>
        <p:txBody>
          <a:bodyPr/>
          <a:lstStyle/>
          <a:p>
            <a:fld id="{565CE74E-AB26-4998-AD42-012C4C1AD076}" type="slidenum">
              <a:rPr lang="zh-CN" altLang="en-US" smtClean="0"/>
              <a:t>8</a:t>
            </a:fld>
            <a:endParaRPr lang="zh-CN" altLang="en-US"/>
          </a:p>
        </p:txBody>
      </p:sp>
    </p:spTree>
    <p:extLst>
      <p:ext uri="{BB962C8B-B14F-4D97-AF65-F5344CB8AC3E}">
        <p14:creationId xmlns:p14="http://schemas.microsoft.com/office/powerpoint/2010/main" val="216119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utoUpdateAnimBg="0"/>
      <p:bldP spid="6" grpId="0"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3BD949-3025-5710-414B-7F11B5C13B2B}"/>
              </a:ext>
            </a:extLst>
          </p:cNvPr>
          <p:cNvSpPr txBox="1"/>
          <p:nvPr/>
        </p:nvSpPr>
        <p:spPr>
          <a:xfrm>
            <a:off x="408076" y="758253"/>
            <a:ext cx="8492083" cy="609974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400" dirty="0">
                <a:latin typeface="黑体" panose="02010609060101010101" pitchFamily="49" charset="-122"/>
                <a:ea typeface="黑体" panose="02010609060101010101" pitchFamily="49" charset="-122"/>
                <a:cs typeface="Times New Roman" panose="02020603050405020304" pitchFamily="18" charset="0"/>
              </a:rPr>
              <a:t>7</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月</a:t>
            </a:r>
            <a:r>
              <a:rPr lang="en-US" altLang="zh-CN" sz="2400" dirty="0">
                <a:latin typeface="黑体" panose="02010609060101010101" pitchFamily="49" charset="-122"/>
                <a:ea typeface="黑体" panose="02010609060101010101" pitchFamily="49" charset="-122"/>
                <a:cs typeface="Times New Roman" panose="02020603050405020304" pitchFamily="18" charset="0"/>
              </a:rPr>
              <a:t>21</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日，奥斯特发表了</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论磁针的电流撞击实验</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zh-CN" sz="2400" dirty="0">
                <a:latin typeface="黑体" panose="02010609060101010101" pitchFamily="49" charset="-122"/>
                <a:ea typeface="黑体" panose="02010609060101010101" pitchFamily="49" charset="-122"/>
                <a:cs typeface="Times New Roman" panose="02020603050405020304" pitchFamily="18" charset="0"/>
              </a:rPr>
              <a:t>9</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月</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11</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日，阿拉果在法国科学院介绍了这一成果，安培受到很大启发。</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zh-CN" sz="2400" dirty="0">
                <a:latin typeface="黑体" panose="02010609060101010101" pitchFamily="49" charset="-122"/>
                <a:ea typeface="黑体" panose="02010609060101010101" pitchFamily="49" charset="-122"/>
                <a:cs typeface="Times New Roman" panose="02020603050405020304" pitchFamily="18" charset="0"/>
              </a:rPr>
              <a:t>9</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月</a:t>
            </a:r>
            <a:r>
              <a:rPr lang="en-US" altLang="zh-CN" sz="2400" dirty="0">
                <a:latin typeface="黑体" panose="02010609060101010101" pitchFamily="49" charset="-122"/>
                <a:ea typeface="黑体" panose="02010609060101010101" pitchFamily="49" charset="-122"/>
                <a:cs typeface="Times New Roman" panose="02020603050405020304" pitchFamily="18" charset="0"/>
              </a:rPr>
              <a:t>25</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日，安培在法国科学院报告了平行载流导线之间相互作用的研究。</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zh-CN" sz="2400" dirty="0">
                <a:latin typeface="黑体" panose="02010609060101010101" pitchFamily="49" charset="-122"/>
                <a:ea typeface="黑体" panose="02010609060101010101" pitchFamily="49" charset="-122"/>
                <a:cs typeface="Times New Roman" panose="02020603050405020304" pitchFamily="18" charset="0"/>
              </a:rPr>
              <a:t>10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月</a:t>
            </a:r>
            <a:r>
              <a:rPr lang="en-US" altLang="zh-CN" sz="2400" dirty="0">
                <a:latin typeface="黑体" panose="02010609060101010101" pitchFamily="49" charset="-122"/>
                <a:ea typeface="黑体" panose="02010609060101010101" pitchFamily="49" charset="-122"/>
                <a:cs typeface="Times New Roman" panose="02020603050405020304" pitchFamily="18" charset="0"/>
              </a:rPr>
              <a:t>30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日，毕奥和萨伐尔发表了载流长直导线对磁极作用反比于距离的实验结果；不久，经数学家拉普拉斯的参与，得到</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毕奥萨伐尔定律</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zh-CN" sz="2400" dirty="0">
                <a:latin typeface="黑体" panose="02010609060101010101" pitchFamily="49" charset="-122"/>
                <a:ea typeface="黑体" panose="02010609060101010101" pitchFamily="49" charset="-122"/>
                <a:cs typeface="Times New Roman" panose="02020603050405020304" pitchFamily="18" charset="0"/>
              </a:rPr>
              <a:t>12</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月</a:t>
            </a:r>
            <a:r>
              <a:rPr lang="en-US" altLang="zh-CN" sz="2400" dirty="0">
                <a:latin typeface="黑体" panose="02010609060101010101" pitchFamily="49" charset="-122"/>
                <a:ea typeface="黑体" panose="02010609060101010101" pitchFamily="49" charset="-122"/>
                <a:cs typeface="Times New Roman" panose="02020603050405020304" pitchFamily="18" charset="0"/>
              </a:rPr>
              <a:t>4</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日，安培得到他的电流元相互作用公式，即</a:t>
            </a: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安培定律</a:t>
            </a: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zh-CN" sz="2400" dirty="0">
                <a:latin typeface="黑体" panose="02010609060101010101" pitchFamily="49" charset="-122"/>
                <a:ea typeface="黑体" panose="02010609060101010101" pitchFamily="49" charset="-122"/>
                <a:cs typeface="Times New Roman" panose="02020603050405020304" pitchFamily="18" charset="0"/>
              </a:rPr>
              <a:t>1821</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年，安培提出分子环流假说。</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cs typeface="Times New Roman" panose="02020603050405020304" pitchFamily="18" charset="0"/>
              </a:rPr>
              <a:t>。。。</a:t>
            </a:r>
          </a:p>
        </p:txBody>
      </p:sp>
      <p:sp>
        <p:nvSpPr>
          <p:cNvPr id="5" name="Rectangle 2">
            <a:extLst>
              <a:ext uri="{FF2B5EF4-FFF2-40B4-BE49-F238E27FC236}">
                <a16:creationId xmlns:a16="http://schemas.microsoft.com/office/drawing/2014/main" id="{FC541FD5-F8FB-A7F8-4B4A-9F24ED5569F5}"/>
              </a:ext>
            </a:extLst>
          </p:cNvPr>
          <p:cNvSpPr txBox="1">
            <a:spLocks/>
          </p:cNvSpPr>
          <p:nvPr/>
        </p:nvSpPr>
        <p:spPr bwMode="auto">
          <a:xfrm>
            <a:off x="-235971" y="156171"/>
            <a:ext cx="8735535" cy="460375"/>
          </a:xfrm>
          <a:prstGeom prst="rect">
            <a:avLst/>
          </a:prstGeom>
          <a:noFill/>
          <a:ln>
            <a:noFill/>
          </a:ln>
          <a:effectLst>
            <a:outerShdw blurRad="50800" dist="38100" dir="5400000" algn="t" rotWithShape="0">
              <a:prstClr val="black">
                <a:alpha val="40000"/>
              </a:prstClr>
            </a:outerShdw>
          </a:effec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3600" dirty="0">
                <a:solidFill>
                  <a:srgbClr val="0000CC"/>
                </a:solidFill>
                <a:latin typeface="黑体" panose="02010609060101010101" pitchFamily="49" charset="-122"/>
                <a:ea typeface="黑体" panose="02010609060101010101" pitchFamily="49" charset="-122"/>
              </a:rPr>
              <a:t>奥斯特实验之后电磁学的快速发展</a:t>
            </a:r>
          </a:p>
        </p:txBody>
      </p:sp>
      <p:sp>
        <p:nvSpPr>
          <p:cNvPr id="2" name="灯片编号占位符 1">
            <a:extLst>
              <a:ext uri="{FF2B5EF4-FFF2-40B4-BE49-F238E27FC236}">
                <a16:creationId xmlns:a16="http://schemas.microsoft.com/office/drawing/2014/main" id="{FF99C629-8804-4094-866C-3A25B80F0AE2}"/>
              </a:ext>
            </a:extLst>
          </p:cNvPr>
          <p:cNvSpPr>
            <a:spLocks noGrp="1"/>
          </p:cNvSpPr>
          <p:nvPr>
            <p:ph type="sldNum" sz="quarter" idx="12"/>
          </p:nvPr>
        </p:nvSpPr>
        <p:spPr/>
        <p:txBody>
          <a:bodyPr/>
          <a:lstStyle/>
          <a:p>
            <a:fld id="{565CE74E-AB26-4998-AD42-012C4C1AD076}" type="slidenum">
              <a:rPr lang="zh-CN" altLang="en-US" smtClean="0"/>
              <a:t>9</a:t>
            </a:fld>
            <a:endParaRPr lang="zh-CN" altLang="en-US"/>
          </a:p>
        </p:txBody>
      </p:sp>
    </p:spTree>
    <p:extLst>
      <p:ext uri="{BB962C8B-B14F-4D97-AF65-F5344CB8AC3E}">
        <p14:creationId xmlns:p14="http://schemas.microsoft.com/office/powerpoint/2010/main" val="2465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917</TotalTime>
  <Words>2306</Words>
  <Application>Microsoft Office PowerPoint</Application>
  <PresentationFormat>全屏显示(4:3)</PresentationFormat>
  <Paragraphs>211</Paragraphs>
  <Slides>34</Slides>
  <Notes>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34</vt:i4>
      </vt:variant>
    </vt:vector>
  </HeadingPairs>
  <TitlesOfParts>
    <vt:vector size="52" baseType="lpstr">
      <vt:lpstr>等线</vt:lpstr>
      <vt:lpstr>等线 Light</vt:lpstr>
      <vt:lpstr>黑体</vt:lpstr>
      <vt:lpstr>华文新魏</vt:lpstr>
      <vt:lpstr>华文中宋</vt:lpstr>
      <vt:lpstr>楷体_GB2312</vt:lpstr>
      <vt:lpstr>宋体</vt:lpstr>
      <vt:lpstr>宋体e眠副浡渀.</vt:lpstr>
      <vt:lpstr>Arial</vt:lpstr>
      <vt:lpstr>Calibri</vt:lpstr>
      <vt:lpstr>Calibri Light</vt:lpstr>
      <vt:lpstr>Times New Roman</vt:lpstr>
      <vt:lpstr>Verdana</vt:lpstr>
      <vt:lpstr>Wingdings</vt:lpstr>
      <vt:lpstr>Office 主题​​</vt:lpstr>
      <vt:lpstr>公式</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实验表明：</vt:lpstr>
      <vt:lpstr>PowerPoint 演示文稿</vt:lpstr>
      <vt:lpstr>PowerPoint 演示文稿</vt:lpstr>
      <vt:lpstr>磁铁对电流的作用</vt:lpstr>
      <vt:lpstr>一系列实验表明：</vt:lpstr>
      <vt:lpstr>三、安培定律</vt:lpstr>
      <vt:lpstr>（1）电流元</vt:lpstr>
      <vt:lpstr>PowerPoint 演示文稿</vt:lpstr>
      <vt:lpstr>困难</vt:lpstr>
      <vt:lpstr>（2）安培的四个示零实验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启示： </vt:lpstr>
      <vt:lpstr>PowerPoint 演示文稿</vt:lpstr>
      <vt:lpstr>四、磁感应强度B</vt:lpstr>
      <vt:lpstr>PowerPoint 演示文稿</vt:lpstr>
      <vt:lpstr>毕奥－萨伐尔的思路</vt:lpstr>
      <vt:lpstr>毕奥－萨伐尔的实验</vt:lpstr>
      <vt:lpstr>2、毕奥－萨伐尔定律</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MagCao</cp:lastModifiedBy>
  <cp:revision>20</cp:revision>
  <dcterms:created xsi:type="dcterms:W3CDTF">2023-03-27T07:43:08Z</dcterms:created>
  <dcterms:modified xsi:type="dcterms:W3CDTF">2023-03-29T06:50:08Z</dcterms:modified>
</cp:coreProperties>
</file>